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382" r:id="rId3"/>
    <p:sldId id="383" r:id="rId4"/>
    <p:sldId id="384" r:id="rId5"/>
    <p:sldId id="385" r:id="rId6"/>
    <p:sldId id="386" r:id="rId7"/>
    <p:sldId id="381" r:id="rId8"/>
    <p:sldId id="506" r:id="rId9"/>
    <p:sldId id="387" r:id="rId10"/>
    <p:sldId id="507" r:id="rId11"/>
    <p:sldId id="508" r:id="rId12"/>
    <p:sldId id="432" r:id="rId13"/>
    <p:sldId id="433" r:id="rId14"/>
    <p:sldId id="436" r:id="rId15"/>
    <p:sldId id="437" r:id="rId16"/>
    <p:sldId id="438" r:id="rId17"/>
    <p:sldId id="439" r:id="rId18"/>
    <p:sldId id="440" r:id="rId19"/>
    <p:sldId id="441" r:id="rId20"/>
    <p:sldId id="442" r:id="rId21"/>
    <p:sldId id="514" r:id="rId22"/>
    <p:sldId id="521" r:id="rId23"/>
    <p:sldId id="443" r:id="rId24"/>
    <p:sldId id="444" r:id="rId25"/>
    <p:sldId id="445" r:id="rId26"/>
    <p:sldId id="515" r:id="rId27"/>
    <p:sldId id="522" r:id="rId28"/>
    <p:sldId id="446" r:id="rId29"/>
    <p:sldId id="447" r:id="rId30"/>
    <p:sldId id="448" r:id="rId31"/>
    <p:sldId id="449" r:id="rId32"/>
    <p:sldId id="450" r:id="rId33"/>
    <p:sldId id="451" r:id="rId34"/>
    <p:sldId id="452" r:id="rId35"/>
    <p:sldId id="453" r:id="rId36"/>
    <p:sldId id="454" r:id="rId37"/>
    <p:sldId id="455" r:id="rId38"/>
    <p:sldId id="509" r:id="rId39"/>
    <p:sldId id="510" r:id="rId40"/>
    <p:sldId id="512" r:id="rId41"/>
    <p:sldId id="513" r:id="rId42"/>
    <p:sldId id="263" r:id="rId43"/>
    <p:sldId id="265" r:id="rId44"/>
    <p:sldId id="269" r:id="rId45"/>
    <p:sldId id="268" r:id="rId46"/>
    <p:sldId id="267" r:id="rId47"/>
    <p:sldId id="394" r:id="rId48"/>
    <p:sldId id="395" r:id="rId49"/>
    <p:sldId id="396" r:id="rId50"/>
    <p:sldId id="397" r:id="rId51"/>
    <p:sldId id="398" r:id="rId52"/>
    <p:sldId id="399" r:id="rId53"/>
    <p:sldId id="400" r:id="rId54"/>
    <p:sldId id="516" r:id="rId55"/>
    <p:sldId id="517" r:id="rId56"/>
    <p:sldId id="426" r:id="rId57"/>
    <p:sldId id="427" r:id="rId58"/>
    <p:sldId id="499" r:id="rId59"/>
    <p:sldId id="500" r:id="rId60"/>
    <p:sldId id="498" r:id="rId61"/>
    <p:sldId id="524" r:id="rId6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226" autoAdjust="0"/>
    <p:restoredTop sz="94660"/>
  </p:normalViewPr>
  <p:slideViewPr>
    <p:cSldViewPr snapToGrid="0">
      <p:cViewPr varScale="1">
        <p:scale>
          <a:sx n="78" d="100"/>
          <a:sy n="78" d="100"/>
        </p:scale>
        <p:origin x="114" y="750"/>
      </p:cViewPr>
      <p:guideLst/>
    </p:cSldViewPr>
  </p:slideViewPr>
  <p:notesTextViewPr>
    <p:cViewPr>
      <p:scale>
        <a:sx n="1" d="1"/>
        <a:sy n="1" d="1"/>
      </p:scale>
      <p:origin x="0" y="0"/>
    </p:cViewPr>
  </p:notesTextViewPr>
  <p:sorterViewPr>
    <p:cViewPr>
      <p:scale>
        <a:sx n="196" d="100"/>
        <a:sy n="196" d="100"/>
      </p:scale>
      <p:origin x="0" y="-17052"/>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gif>
</file>

<file path=ppt/media/image14.gif>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fr-FR" smtClean="0"/>
              <a:t>Modifiez le style du titre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Modifier le style des sous-titres du masque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fr-FR" smtClean="0"/>
              <a:t>Modifiez le style du titre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3/30/2021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fr-FR" smtClean="0"/>
              <a:t>Modifiez le style du titre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smtClean="0"/>
              <a:t>Modifier les styles du texte du masque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3/30/2021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fr-FR" smtClean="0"/>
              <a:t>Modifiez le style du titre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3/30/2021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cita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fr-FR" smtClean="0"/>
              <a:t>Modifiez le style du titre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smtClean="0"/>
              <a:t>Modifier les styles du texte du masque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3/30/2021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rai ou faux">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fr-FR" smtClean="0"/>
              <a:t>Modifiez le style du titre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smtClean="0"/>
              <a:t>Modifier les styles du texte du masque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3/30/2021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3/30/2021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‹N°›</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fr-FR" smtClean="0"/>
              <a:t>Modifiez le style du titre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fr-FR" smtClean="0"/>
              <a:t>Modifiez le style du titre</a:t>
            </a:r>
            <a:endParaRPr lang="en-US" dirty="0"/>
          </a:p>
        </p:txBody>
      </p:sp>
      <p:sp>
        <p:nvSpPr>
          <p:cNvPr id="3" name="Content Placeholder 2"/>
          <p:cNvSpPr>
            <a:spLocks noGrp="1"/>
          </p:cNvSpPr>
          <p:nvPr>
            <p:ph idx="1"/>
          </p:nvPr>
        </p:nvSpPr>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fr-FR" smtClean="0"/>
              <a:t>Modifiez le style du titre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3/30/2021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3/30/2021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smtClean="0"/>
              <a:t>Modifiez le style du titre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3/30/2021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fr-FR" smtClean="0"/>
              <a:t>Modifiez le style du titre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3/30/2021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3/30/2021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fr-FR" smtClean="0"/>
              <a:t>Modifiez le style du titre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fr-FR" smtClean="0"/>
              <a:t>Modifier les styles du texte du masque</a:t>
            </a:r>
          </a:p>
        </p:txBody>
      </p:sp>
      <p:sp>
        <p:nvSpPr>
          <p:cNvPr id="5" name="Date Placeholder 4"/>
          <p:cNvSpPr>
            <a:spLocks noGrp="1"/>
          </p:cNvSpPr>
          <p:nvPr>
            <p:ph type="dt" sz="half" idx="10"/>
          </p:nvPr>
        </p:nvSpPr>
        <p:spPr/>
        <p:txBody>
          <a:bodyPr/>
          <a:lstStyle/>
          <a:p>
            <a:fld id="{42A54C80-263E-416B-A8E0-580EDEADCBDC}" type="datetimeFigureOut">
              <a:rPr lang="en-US" dirty="0"/>
              <a:t>3/30/2021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fr-FR" smtClean="0"/>
              <a:t>Modifiez le style du titre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Modifier les styles du texte du masque</a:t>
            </a:r>
          </a:p>
        </p:txBody>
      </p:sp>
      <p:sp>
        <p:nvSpPr>
          <p:cNvPr id="5" name="Date Placeholder 4"/>
          <p:cNvSpPr>
            <a:spLocks noGrp="1"/>
          </p:cNvSpPr>
          <p:nvPr>
            <p:ph type="dt" sz="half" idx="10"/>
          </p:nvPr>
        </p:nvSpPr>
        <p:spPr/>
        <p:txBody>
          <a:bodyPr/>
          <a:lstStyle/>
          <a:p>
            <a:fld id="{B61BEF0D-F0BB-DE4B-95CE-6DB70DBA9567}" type="datetimeFigureOut">
              <a:rPr lang="en-US" dirty="0"/>
              <a:pPr/>
              <a:t>3/30/2021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fr-FR" smtClean="0"/>
              <a:t>Modifiez le style du titre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3/30/2021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‹N°›</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233265" y="1850316"/>
            <a:ext cx="10412963" cy="2395363"/>
          </a:xfrm>
        </p:spPr>
        <p:txBody>
          <a:bodyPr/>
          <a:lstStyle/>
          <a:p>
            <a:pPr algn="ctr"/>
            <a:r>
              <a:rPr lang="en-US" sz="4000" dirty="0" smtClean="0"/>
              <a:t>Individual-based models &amp;</a:t>
            </a:r>
            <a:br>
              <a:rPr lang="en-US" sz="4000" dirty="0" smtClean="0"/>
            </a:br>
            <a:r>
              <a:rPr lang="en-US" sz="4000" dirty="0" smtClean="0"/>
              <a:t>Spatially explicit individual-based models</a:t>
            </a:r>
            <a:br>
              <a:rPr lang="en-US" sz="4000" dirty="0" smtClean="0"/>
            </a:br>
            <a:r>
              <a:rPr lang="en-US" sz="4000" dirty="0" smtClean="0"/>
              <a:t>with </a:t>
            </a:r>
            <a:r>
              <a:rPr lang="en-US" sz="4000" dirty="0" err="1"/>
              <a:t>NetLogoR</a:t>
            </a:r>
            <a:endParaRPr lang="fr-CA" sz="4000" dirty="0"/>
          </a:p>
        </p:txBody>
      </p:sp>
      <p:sp>
        <p:nvSpPr>
          <p:cNvPr id="3" name="Sous-titre 2"/>
          <p:cNvSpPr>
            <a:spLocks noGrp="1"/>
          </p:cNvSpPr>
          <p:nvPr>
            <p:ph type="subTitle" idx="1"/>
          </p:nvPr>
        </p:nvSpPr>
        <p:spPr>
          <a:xfrm>
            <a:off x="233265" y="5761101"/>
            <a:ext cx="10412963" cy="1096899"/>
          </a:xfrm>
        </p:spPr>
        <p:txBody>
          <a:bodyPr/>
          <a:lstStyle/>
          <a:p>
            <a:pPr algn="ctr">
              <a:spcBef>
                <a:spcPts val="0"/>
              </a:spcBef>
            </a:pPr>
            <a:r>
              <a:rPr lang="fr-CA" b="1" dirty="0" smtClean="0"/>
              <a:t>Sarah</a:t>
            </a:r>
            <a:r>
              <a:rPr lang="fr-CA" b="1" dirty="0"/>
              <a:t> </a:t>
            </a:r>
            <a:r>
              <a:rPr lang="fr-CA" b="1" dirty="0" err="1" smtClean="0"/>
              <a:t>Bauduin</a:t>
            </a:r>
            <a:r>
              <a:rPr lang="fr-CA" b="1" dirty="0" smtClean="0"/>
              <a:t> -</a:t>
            </a:r>
            <a:r>
              <a:rPr lang="fr-CA" dirty="0" smtClean="0"/>
              <a:t> Chargée de recherche à l’OFB</a:t>
            </a:r>
          </a:p>
          <a:p>
            <a:pPr algn="ctr">
              <a:spcBef>
                <a:spcPts val="0"/>
              </a:spcBef>
            </a:pPr>
            <a:r>
              <a:rPr lang="fr-CA" dirty="0" smtClean="0"/>
              <a:t>Équipe Loup-Lynx, </a:t>
            </a:r>
            <a:r>
              <a:rPr lang="fr-FR" dirty="0"/>
              <a:t>Unité Prédateurs Animaux Déprédateurs et Exotiques</a:t>
            </a:r>
            <a:endParaRPr lang="fr-CA" dirty="0"/>
          </a:p>
        </p:txBody>
      </p:sp>
      <p:pic>
        <p:nvPicPr>
          <p:cNvPr id="5" name="Image 4"/>
          <p:cNvPicPr>
            <a:picLocks noChangeAspect="1"/>
          </p:cNvPicPr>
          <p:nvPr/>
        </p:nvPicPr>
        <p:blipFill rotWithShape="1">
          <a:blip r:embed="rId2"/>
          <a:srcRect l="22662" r="22503"/>
          <a:stretch/>
        </p:blipFill>
        <p:spPr>
          <a:xfrm>
            <a:off x="233265" y="5390388"/>
            <a:ext cx="1073020" cy="1467611"/>
          </a:xfrm>
          <a:prstGeom prst="rect">
            <a:avLst/>
          </a:prstGeom>
        </p:spPr>
      </p:pic>
      <p:sp>
        <p:nvSpPr>
          <p:cNvPr id="6" name="Sous-titre 2"/>
          <p:cNvSpPr txBox="1">
            <a:spLocks/>
          </p:cNvSpPr>
          <p:nvPr/>
        </p:nvSpPr>
        <p:spPr>
          <a:xfrm>
            <a:off x="7412020" y="544156"/>
            <a:ext cx="4779980" cy="1096899"/>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lgn="l">
              <a:spcBef>
                <a:spcPts val="0"/>
              </a:spcBef>
            </a:pPr>
            <a:r>
              <a:rPr lang="fr-CA" b="1" dirty="0" smtClean="0"/>
              <a:t>21-22 Juin 2021</a:t>
            </a:r>
            <a:endParaRPr lang="fr-CA" dirty="0" smtClean="0"/>
          </a:p>
        </p:txBody>
      </p:sp>
    </p:spTree>
    <p:extLst>
      <p:ext uri="{BB962C8B-B14F-4D97-AF65-F5344CB8AC3E}">
        <p14:creationId xmlns:p14="http://schemas.microsoft.com/office/powerpoint/2010/main" val="132094827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Population model - exercise</a:t>
            </a:r>
            <a:endParaRPr lang="fr-CA" dirty="0"/>
          </a:p>
        </p:txBody>
      </p:sp>
      <p:sp>
        <p:nvSpPr>
          <p:cNvPr id="3" name="Espace réservé du contenu 2"/>
          <p:cNvSpPr>
            <a:spLocks noGrp="1"/>
          </p:cNvSpPr>
          <p:nvPr>
            <p:ph idx="1"/>
          </p:nvPr>
        </p:nvSpPr>
        <p:spPr>
          <a:xfrm>
            <a:off x="677333" y="2429531"/>
            <a:ext cx="11123805" cy="3880773"/>
          </a:xfrm>
        </p:spPr>
        <p:txBody>
          <a:bodyPr>
            <a:normAutofit/>
          </a:bodyPr>
          <a:lstStyle/>
          <a:p>
            <a:r>
              <a:rPr lang="en-US" dirty="0" smtClean="0"/>
              <a:t>Create a population of 10 turtles facing north</a:t>
            </a:r>
          </a:p>
          <a:p>
            <a:pPr lvl="1"/>
            <a:r>
              <a:rPr lang="en-US" sz="1400" dirty="0">
                <a:latin typeface="Courier New" panose="02070309020205020404" pitchFamily="49" charset="0"/>
                <a:cs typeface="Courier New" panose="02070309020205020404" pitchFamily="49" charset="0"/>
              </a:rPr>
              <a:t>t1 &lt;- </a:t>
            </a:r>
            <a:r>
              <a:rPr lang="en-US" sz="1400" dirty="0" err="1">
                <a:latin typeface="Courier New" panose="02070309020205020404" pitchFamily="49" charset="0"/>
                <a:cs typeface="Courier New" panose="02070309020205020404" pitchFamily="49" charset="0"/>
              </a:rPr>
              <a:t>createTurtles</a:t>
            </a:r>
            <a:r>
              <a:rPr lang="en-US" sz="1400" dirty="0">
                <a:latin typeface="Courier New" panose="02070309020205020404" pitchFamily="49" charset="0"/>
                <a:cs typeface="Courier New" panose="02070309020205020404" pitchFamily="49" charset="0"/>
              </a:rPr>
              <a:t>(n = </a:t>
            </a:r>
            <a:r>
              <a:rPr lang="en-US" sz="1400" b="1" dirty="0" smtClean="0">
                <a:latin typeface="Courier New" panose="02070309020205020404" pitchFamily="49" charset="0"/>
                <a:cs typeface="Courier New" panose="02070309020205020404" pitchFamily="49" charset="0"/>
              </a:rPr>
              <a:t>10</a:t>
            </a:r>
            <a:r>
              <a:rPr lang="en-US" sz="1400" dirty="0" smtClean="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world = </a:t>
            </a:r>
            <a:r>
              <a:rPr lang="en-US" sz="1400" dirty="0" smtClean="0">
                <a:latin typeface="Courier New" panose="02070309020205020404" pitchFamily="49" charset="0"/>
                <a:cs typeface="Courier New" panose="02070309020205020404" pitchFamily="49" charset="0"/>
              </a:rPr>
              <a:t>w1, </a:t>
            </a:r>
            <a:r>
              <a:rPr lang="en-US" sz="1400" b="1" dirty="0" smtClean="0">
                <a:latin typeface="Courier New" panose="02070309020205020404" pitchFamily="49" charset="0"/>
                <a:cs typeface="Courier New" panose="02070309020205020404" pitchFamily="49" charset="0"/>
              </a:rPr>
              <a:t>heading = 0</a:t>
            </a:r>
            <a:r>
              <a:rPr lang="en-US" sz="1400" dirty="0" smtClean="0">
                <a:latin typeface="Courier New" panose="02070309020205020404" pitchFamily="49" charset="0"/>
                <a:cs typeface="Courier New" panose="02070309020205020404" pitchFamily="49" charset="0"/>
              </a:rPr>
              <a:t>)</a:t>
            </a:r>
            <a:endParaRPr lang="en-US" dirty="0" smtClean="0"/>
          </a:p>
          <a:p>
            <a:r>
              <a:rPr lang="en-US" dirty="0" smtClean="0"/>
              <a:t>Move the turtles : 0.1 step forward in a random direction between 10º to the left and </a:t>
            </a:r>
            <a:r>
              <a:rPr lang="en-US" dirty="0"/>
              <a:t>10º to the </a:t>
            </a:r>
            <a:r>
              <a:rPr lang="en-US" dirty="0" smtClean="0"/>
              <a:t>right</a:t>
            </a:r>
          </a:p>
          <a:p>
            <a:pPr lvl="1"/>
            <a:r>
              <a:rPr lang="en-US" sz="1400" dirty="0">
                <a:latin typeface="Courier New" panose="02070309020205020404" pitchFamily="49" charset="0"/>
                <a:cs typeface="Courier New" panose="02070309020205020404" pitchFamily="49" charset="0"/>
              </a:rPr>
              <a:t>t1 &lt;- right(turtles = t1, angle = </a:t>
            </a:r>
            <a:r>
              <a:rPr lang="en-US" sz="1400" b="1" dirty="0" err="1" smtClean="0">
                <a:latin typeface="Courier New" panose="02070309020205020404" pitchFamily="49" charset="0"/>
                <a:cs typeface="Courier New" panose="02070309020205020404" pitchFamily="49" charset="0"/>
              </a:rPr>
              <a:t>runif</a:t>
            </a:r>
            <a:r>
              <a:rPr lang="en-US" sz="1400" b="1" dirty="0" smtClean="0">
                <a:latin typeface="Courier New" panose="02070309020205020404" pitchFamily="49" charset="0"/>
                <a:cs typeface="Courier New" panose="02070309020205020404" pitchFamily="49" charset="0"/>
              </a:rPr>
              <a:t>(n = </a:t>
            </a:r>
            <a:r>
              <a:rPr lang="en-US" sz="1400" b="1" dirty="0" err="1" smtClean="0">
                <a:latin typeface="Courier New" panose="02070309020205020404" pitchFamily="49" charset="0"/>
                <a:cs typeface="Courier New" panose="02070309020205020404" pitchFamily="49" charset="0"/>
              </a:rPr>
              <a:t>NLcount</a:t>
            </a:r>
            <a:r>
              <a:rPr lang="en-US" sz="1400" b="1" dirty="0" smtClean="0">
                <a:latin typeface="Courier New" panose="02070309020205020404" pitchFamily="49" charset="0"/>
                <a:cs typeface="Courier New" panose="02070309020205020404" pitchFamily="49" charset="0"/>
              </a:rPr>
              <a:t>(t1), </a:t>
            </a:r>
            <a:r>
              <a:rPr lang="en-US" sz="1400" b="1" dirty="0">
                <a:latin typeface="Courier New" panose="02070309020205020404" pitchFamily="49" charset="0"/>
                <a:cs typeface="Courier New" panose="02070309020205020404" pitchFamily="49" charset="0"/>
              </a:rPr>
              <a:t>min = 0, max = </a:t>
            </a:r>
            <a:r>
              <a:rPr lang="en-US" sz="1400" b="1" dirty="0" smtClean="0">
                <a:latin typeface="Courier New" panose="02070309020205020404" pitchFamily="49" charset="0"/>
                <a:cs typeface="Courier New" panose="02070309020205020404" pitchFamily="49" charset="0"/>
              </a:rPr>
              <a:t>10)</a:t>
            </a:r>
            <a:r>
              <a:rPr lang="en-US" sz="1400" dirty="0" smtClean="0">
                <a:latin typeface="Courier New" panose="02070309020205020404" pitchFamily="49" charset="0"/>
                <a:cs typeface="Courier New" panose="02070309020205020404" pitchFamily="49" charset="0"/>
              </a:rPr>
              <a:t>)</a:t>
            </a:r>
          </a:p>
          <a:p>
            <a:pPr lvl="1"/>
            <a:r>
              <a:rPr lang="en-US" sz="1400" dirty="0">
                <a:latin typeface="Courier New" panose="02070309020205020404" pitchFamily="49" charset="0"/>
                <a:cs typeface="Courier New" panose="02070309020205020404" pitchFamily="49" charset="0"/>
              </a:rPr>
              <a:t>t1 &lt;- </a:t>
            </a:r>
            <a:r>
              <a:rPr lang="en-US" sz="1400" dirty="0" smtClean="0">
                <a:latin typeface="Courier New" panose="02070309020205020404" pitchFamily="49" charset="0"/>
                <a:cs typeface="Courier New" panose="02070309020205020404" pitchFamily="49" charset="0"/>
              </a:rPr>
              <a:t>left(turtles </a:t>
            </a:r>
            <a:r>
              <a:rPr lang="en-US" sz="1400" dirty="0">
                <a:latin typeface="Courier New" panose="02070309020205020404" pitchFamily="49" charset="0"/>
                <a:cs typeface="Courier New" panose="02070309020205020404" pitchFamily="49" charset="0"/>
              </a:rPr>
              <a:t>= t1, angle = </a:t>
            </a:r>
            <a:r>
              <a:rPr lang="en-US" sz="1400" b="1" dirty="0" err="1">
                <a:latin typeface="Courier New" panose="02070309020205020404" pitchFamily="49" charset="0"/>
                <a:cs typeface="Courier New" panose="02070309020205020404" pitchFamily="49" charset="0"/>
              </a:rPr>
              <a:t>runif</a:t>
            </a:r>
            <a:r>
              <a:rPr lang="en-US" sz="1400" b="1" dirty="0">
                <a:latin typeface="Courier New" panose="02070309020205020404" pitchFamily="49" charset="0"/>
                <a:cs typeface="Courier New" panose="02070309020205020404" pitchFamily="49" charset="0"/>
              </a:rPr>
              <a:t>(n = </a:t>
            </a:r>
            <a:r>
              <a:rPr lang="en-US" sz="1400" b="1" dirty="0" err="1">
                <a:latin typeface="Courier New" panose="02070309020205020404" pitchFamily="49" charset="0"/>
                <a:cs typeface="Courier New" panose="02070309020205020404" pitchFamily="49" charset="0"/>
              </a:rPr>
              <a:t>NLcount</a:t>
            </a:r>
            <a:r>
              <a:rPr lang="en-US" sz="1400" b="1" dirty="0">
                <a:latin typeface="Courier New" panose="02070309020205020404" pitchFamily="49" charset="0"/>
                <a:cs typeface="Courier New" panose="02070309020205020404" pitchFamily="49" charset="0"/>
              </a:rPr>
              <a:t>(t1), min = 0, max = 10)</a:t>
            </a:r>
            <a:r>
              <a:rPr lang="en-US" sz="1400" dirty="0" smtClean="0">
                <a:latin typeface="Courier New" panose="02070309020205020404" pitchFamily="49" charset="0"/>
                <a:cs typeface="Courier New" panose="02070309020205020404" pitchFamily="49" charset="0"/>
              </a:rPr>
              <a:t>)</a:t>
            </a:r>
            <a:endParaRPr lang="en-US" sz="1400" dirty="0">
              <a:latin typeface="Courier New" panose="02070309020205020404" pitchFamily="49" charset="0"/>
              <a:cs typeface="Courier New" panose="02070309020205020404" pitchFamily="49" charset="0"/>
            </a:endParaRPr>
          </a:p>
          <a:p>
            <a:pPr lvl="1"/>
            <a:r>
              <a:rPr lang="en-US" sz="1400" i="1" dirty="0">
                <a:latin typeface="Courier New" panose="02070309020205020404" pitchFamily="49" charset="0"/>
                <a:cs typeface="Courier New" panose="02070309020205020404" pitchFamily="49" charset="0"/>
              </a:rPr>
              <a:t>t1 &lt;- right(turtles = t1, angle = </a:t>
            </a:r>
            <a:r>
              <a:rPr lang="en-US" sz="1400" b="1" i="1" dirty="0" err="1">
                <a:latin typeface="Courier New" panose="02070309020205020404" pitchFamily="49" charset="0"/>
                <a:cs typeface="Courier New" panose="02070309020205020404" pitchFamily="49" charset="0"/>
              </a:rPr>
              <a:t>runif</a:t>
            </a:r>
            <a:r>
              <a:rPr lang="en-US" sz="1400" b="1" i="1" dirty="0">
                <a:latin typeface="Courier New" panose="02070309020205020404" pitchFamily="49" charset="0"/>
                <a:cs typeface="Courier New" panose="02070309020205020404" pitchFamily="49" charset="0"/>
              </a:rPr>
              <a:t>(n = </a:t>
            </a:r>
            <a:r>
              <a:rPr lang="en-US" sz="1400" b="1" i="1" dirty="0" err="1">
                <a:latin typeface="Courier New" panose="02070309020205020404" pitchFamily="49" charset="0"/>
                <a:cs typeface="Courier New" panose="02070309020205020404" pitchFamily="49" charset="0"/>
              </a:rPr>
              <a:t>NLcount</a:t>
            </a:r>
            <a:r>
              <a:rPr lang="en-US" sz="1400" b="1" i="1" dirty="0">
                <a:latin typeface="Courier New" panose="02070309020205020404" pitchFamily="49" charset="0"/>
                <a:cs typeface="Courier New" panose="02070309020205020404" pitchFamily="49" charset="0"/>
              </a:rPr>
              <a:t>(t1), min = </a:t>
            </a:r>
            <a:r>
              <a:rPr lang="en-US" sz="1400" b="1" i="1" dirty="0" smtClean="0">
                <a:latin typeface="Courier New" panose="02070309020205020404" pitchFamily="49" charset="0"/>
                <a:cs typeface="Courier New" panose="02070309020205020404" pitchFamily="49" charset="0"/>
              </a:rPr>
              <a:t>-10, </a:t>
            </a:r>
            <a:r>
              <a:rPr lang="en-US" sz="1400" b="1" i="1" dirty="0">
                <a:latin typeface="Courier New" panose="02070309020205020404" pitchFamily="49" charset="0"/>
                <a:cs typeface="Courier New" panose="02070309020205020404" pitchFamily="49" charset="0"/>
              </a:rPr>
              <a:t>max = 10)</a:t>
            </a:r>
            <a:r>
              <a:rPr lang="en-US" sz="1400" i="1" dirty="0">
                <a:latin typeface="Courier New" panose="02070309020205020404" pitchFamily="49" charset="0"/>
                <a:cs typeface="Courier New" panose="02070309020205020404" pitchFamily="49" charset="0"/>
              </a:rPr>
              <a:t>)</a:t>
            </a:r>
          </a:p>
          <a:p>
            <a:pPr lvl="1"/>
            <a:r>
              <a:rPr lang="en-US" sz="1400" dirty="0">
                <a:latin typeface="Courier New" panose="02070309020205020404" pitchFamily="49" charset="0"/>
                <a:cs typeface="Courier New" panose="02070309020205020404" pitchFamily="49" charset="0"/>
              </a:rPr>
              <a:t>t1 &lt;- </a:t>
            </a:r>
            <a:r>
              <a:rPr lang="en-US" sz="1400" dirty="0" err="1">
                <a:latin typeface="Courier New" panose="02070309020205020404" pitchFamily="49" charset="0"/>
                <a:cs typeface="Courier New" panose="02070309020205020404" pitchFamily="49" charset="0"/>
              </a:rPr>
              <a:t>fd</a:t>
            </a:r>
            <a:r>
              <a:rPr lang="en-US" sz="1400" dirty="0">
                <a:latin typeface="Courier New" panose="02070309020205020404" pitchFamily="49" charset="0"/>
                <a:cs typeface="Courier New" panose="02070309020205020404" pitchFamily="49" charset="0"/>
              </a:rPr>
              <a:t>(turtles = t1, </a:t>
            </a:r>
            <a:r>
              <a:rPr lang="en-US" sz="1400" dirty="0" err="1">
                <a:latin typeface="Courier New" panose="02070309020205020404" pitchFamily="49" charset="0"/>
                <a:cs typeface="Courier New" panose="02070309020205020404" pitchFamily="49" charset="0"/>
              </a:rPr>
              <a:t>dist</a:t>
            </a:r>
            <a:r>
              <a:rPr lang="en-US" sz="1400" dirty="0">
                <a:latin typeface="Courier New" panose="02070309020205020404" pitchFamily="49" charset="0"/>
                <a:cs typeface="Courier New" panose="02070309020205020404" pitchFamily="49" charset="0"/>
              </a:rPr>
              <a:t> = </a:t>
            </a:r>
            <a:r>
              <a:rPr lang="en-US" sz="1400" b="1" dirty="0" smtClean="0">
                <a:latin typeface="Courier New" panose="02070309020205020404" pitchFamily="49" charset="0"/>
                <a:cs typeface="Courier New" panose="02070309020205020404" pitchFamily="49" charset="0"/>
              </a:rPr>
              <a:t>0.1</a:t>
            </a:r>
            <a:r>
              <a:rPr lang="en-US" sz="1400" dirty="0" smtClean="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world = w1, torus = TRUE)</a:t>
            </a:r>
            <a:endParaRPr lang="en-US" sz="1400" dirty="0" smtClean="0">
              <a:latin typeface="Courier New" panose="02070309020205020404" pitchFamily="49" charset="0"/>
              <a:cs typeface="Courier New" panose="02070309020205020404" pitchFamily="49" charset="0"/>
            </a:endParaRPr>
          </a:p>
          <a:p>
            <a:r>
              <a:rPr lang="en-US" dirty="0" smtClean="0"/>
              <a:t>Turtles</a:t>
            </a:r>
            <a:r>
              <a:rPr lang="fr-CA" dirty="0" smtClean="0"/>
              <a:t>’ initial</a:t>
            </a:r>
            <a:r>
              <a:rPr lang="en-US" dirty="0" smtClean="0"/>
              <a:t> ages are between 1 and 8</a:t>
            </a:r>
          </a:p>
          <a:p>
            <a:pPr lvl="1"/>
            <a:r>
              <a:rPr lang="en-US" sz="1400" dirty="0">
                <a:latin typeface="Courier New" panose="02070309020205020404" pitchFamily="49" charset="0"/>
                <a:cs typeface="Courier New" panose="02070309020205020404" pitchFamily="49" charset="0"/>
              </a:rPr>
              <a:t>t1 &lt;- </a:t>
            </a:r>
            <a:r>
              <a:rPr lang="en-US" sz="1400" dirty="0" err="1">
                <a:latin typeface="Courier New" panose="02070309020205020404" pitchFamily="49" charset="0"/>
                <a:cs typeface="Courier New" panose="02070309020205020404" pitchFamily="49" charset="0"/>
              </a:rPr>
              <a:t>turtlesOwn</a:t>
            </a:r>
            <a:r>
              <a:rPr lang="en-US" sz="1400" dirty="0">
                <a:latin typeface="Courier New" panose="02070309020205020404" pitchFamily="49" charset="0"/>
                <a:cs typeface="Courier New" panose="02070309020205020404" pitchFamily="49" charset="0"/>
              </a:rPr>
              <a:t>(turtles = t1, </a:t>
            </a:r>
            <a:r>
              <a:rPr lang="en-US" sz="1400" dirty="0" err="1">
                <a:latin typeface="Courier New" panose="02070309020205020404" pitchFamily="49" charset="0"/>
                <a:cs typeface="Courier New" panose="02070309020205020404" pitchFamily="49" charset="0"/>
              </a:rPr>
              <a:t>tVar</a:t>
            </a:r>
            <a:r>
              <a:rPr lang="en-US" sz="1400" dirty="0">
                <a:latin typeface="Courier New" panose="02070309020205020404" pitchFamily="49" charset="0"/>
                <a:cs typeface="Courier New" panose="02070309020205020404" pitchFamily="49" charset="0"/>
              </a:rPr>
              <a:t> = "age", </a:t>
            </a:r>
            <a:r>
              <a:rPr lang="en-US" sz="1400" dirty="0" err="1">
                <a:latin typeface="Courier New" panose="02070309020205020404" pitchFamily="49" charset="0"/>
                <a:cs typeface="Courier New" panose="02070309020205020404" pitchFamily="49" charset="0"/>
              </a:rPr>
              <a:t>tVal</a:t>
            </a:r>
            <a:r>
              <a:rPr lang="en-US" sz="1400" dirty="0">
                <a:latin typeface="Courier New" panose="02070309020205020404" pitchFamily="49" charset="0"/>
                <a:cs typeface="Courier New" panose="02070309020205020404" pitchFamily="49" charset="0"/>
              </a:rPr>
              <a:t> = sample(x = </a:t>
            </a:r>
            <a:r>
              <a:rPr lang="en-US" sz="1400" dirty="0" smtClean="0">
                <a:latin typeface="Courier New" panose="02070309020205020404" pitchFamily="49" charset="0"/>
                <a:cs typeface="Courier New" panose="02070309020205020404" pitchFamily="49" charset="0"/>
              </a:rPr>
              <a:t>1:</a:t>
            </a:r>
            <a:r>
              <a:rPr lang="en-US" sz="1400" b="1" dirty="0" smtClean="0">
                <a:latin typeface="Courier New" panose="02070309020205020404" pitchFamily="49" charset="0"/>
                <a:cs typeface="Courier New" panose="02070309020205020404" pitchFamily="49" charset="0"/>
              </a:rPr>
              <a:t>8</a:t>
            </a:r>
            <a:r>
              <a:rPr lang="en-US" sz="1400" dirty="0" smtClean="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size = </a:t>
            </a:r>
            <a:r>
              <a:rPr lang="en-US" sz="1400" b="1" dirty="0" smtClean="0">
                <a:latin typeface="Courier New" panose="02070309020205020404" pitchFamily="49" charset="0"/>
                <a:cs typeface="Courier New" panose="02070309020205020404" pitchFamily="49" charset="0"/>
              </a:rPr>
              <a:t>10</a:t>
            </a:r>
            <a:r>
              <a:rPr lang="en-US" sz="1400" dirty="0" smtClean="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replace = TRUE))</a:t>
            </a:r>
          </a:p>
          <a:p>
            <a:pPr lvl="1"/>
            <a:endParaRPr lang="en-US" dirty="0" smtClean="0"/>
          </a:p>
          <a:p>
            <a:endParaRPr lang="en-US" dirty="0" smtClean="0"/>
          </a:p>
        </p:txBody>
      </p:sp>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7334" y="1489231"/>
            <a:ext cx="866423" cy="671358"/>
          </a:xfrm>
          <a:prstGeom prst="rect">
            <a:avLst/>
          </a:prstGeom>
        </p:spPr>
      </p:pic>
    </p:spTree>
    <p:extLst>
      <p:ext uri="{BB962C8B-B14F-4D97-AF65-F5344CB8AC3E}">
        <p14:creationId xmlns:p14="http://schemas.microsoft.com/office/powerpoint/2010/main" val="2573807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Population model - exercise</a:t>
            </a:r>
            <a:endParaRPr lang="fr-CA" dirty="0"/>
          </a:p>
        </p:txBody>
      </p:sp>
      <p:sp>
        <p:nvSpPr>
          <p:cNvPr id="3" name="Espace réservé du contenu 2"/>
          <p:cNvSpPr>
            <a:spLocks noGrp="1"/>
          </p:cNvSpPr>
          <p:nvPr>
            <p:ph idx="1"/>
          </p:nvPr>
        </p:nvSpPr>
        <p:spPr>
          <a:xfrm>
            <a:off x="677334" y="2300439"/>
            <a:ext cx="11123805" cy="4250968"/>
          </a:xfrm>
        </p:spPr>
        <p:txBody>
          <a:bodyPr>
            <a:normAutofit/>
          </a:bodyPr>
          <a:lstStyle/>
          <a:p>
            <a:r>
              <a:rPr lang="en-US" dirty="0" smtClean="0"/>
              <a:t>Turtles have “dominant” and “subordinate” status. There are 2 dominant females among the 5, and 3 dominant males among the 5. Only the dominant females reproduce and produce 2 offspring</a:t>
            </a:r>
          </a:p>
          <a:p>
            <a:pPr lvl="1"/>
            <a:r>
              <a:rPr lang="en-US" sz="1400" dirty="0">
                <a:latin typeface="Courier New" panose="02070309020205020404" pitchFamily="49" charset="0"/>
                <a:cs typeface="Courier New" panose="02070309020205020404" pitchFamily="49" charset="0"/>
              </a:rPr>
              <a:t>t1 &lt;- </a:t>
            </a:r>
            <a:r>
              <a:rPr lang="en-US" sz="1400" dirty="0" err="1">
                <a:latin typeface="Courier New" panose="02070309020205020404" pitchFamily="49" charset="0"/>
                <a:cs typeface="Courier New" panose="02070309020205020404" pitchFamily="49" charset="0"/>
              </a:rPr>
              <a:t>turtlesOwn</a:t>
            </a:r>
            <a:r>
              <a:rPr lang="en-US" sz="1400" dirty="0">
                <a:latin typeface="Courier New" panose="02070309020205020404" pitchFamily="49" charset="0"/>
                <a:cs typeface="Courier New" panose="02070309020205020404" pitchFamily="49" charset="0"/>
              </a:rPr>
              <a:t>(turtles = t1, </a:t>
            </a:r>
            <a:r>
              <a:rPr lang="en-US" sz="1400" dirty="0" err="1">
                <a:latin typeface="Courier New" panose="02070309020205020404" pitchFamily="49" charset="0"/>
                <a:cs typeface="Courier New" panose="02070309020205020404" pitchFamily="49" charset="0"/>
              </a:rPr>
              <a:t>tVar</a:t>
            </a:r>
            <a:r>
              <a:rPr lang="en-US" sz="1400" dirty="0">
                <a:latin typeface="Courier New" panose="02070309020205020404" pitchFamily="49" charset="0"/>
                <a:cs typeface="Courier New" panose="02070309020205020404" pitchFamily="49" charset="0"/>
              </a:rPr>
              <a:t> = "sex", </a:t>
            </a:r>
            <a:r>
              <a:rPr lang="en-US" sz="1400" dirty="0" err="1">
                <a:latin typeface="Courier New" panose="02070309020205020404" pitchFamily="49" charset="0"/>
                <a:cs typeface="Courier New" panose="02070309020205020404" pitchFamily="49" charset="0"/>
              </a:rPr>
              <a:t>tVal</a:t>
            </a:r>
            <a:r>
              <a:rPr lang="en-US" sz="1400" dirty="0">
                <a:latin typeface="Courier New" panose="02070309020205020404" pitchFamily="49" charset="0"/>
                <a:cs typeface="Courier New" panose="02070309020205020404" pitchFamily="49" charset="0"/>
              </a:rPr>
              <a:t> = c(rep("male", </a:t>
            </a:r>
            <a:r>
              <a:rPr lang="en-US" sz="1400" b="1" dirty="0" smtClean="0">
                <a:latin typeface="Courier New" panose="02070309020205020404" pitchFamily="49" charset="0"/>
                <a:cs typeface="Courier New" panose="02070309020205020404" pitchFamily="49" charset="0"/>
              </a:rPr>
              <a:t>5</a:t>
            </a:r>
            <a:r>
              <a:rPr lang="en-US" sz="1400" dirty="0" smtClean="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rep("female", </a:t>
            </a:r>
            <a:r>
              <a:rPr lang="en-US" sz="1400" b="1" dirty="0" smtClean="0">
                <a:latin typeface="Courier New" panose="02070309020205020404" pitchFamily="49" charset="0"/>
                <a:cs typeface="Courier New" panose="02070309020205020404" pitchFamily="49" charset="0"/>
              </a:rPr>
              <a:t>5</a:t>
            </a:r>
            <a:r>
              <a:rPr lang="en-US" sz="1400" dirty="0" smtClean="0">
                <a:latin typeface="Courier New" panose="02070309020205020404" pitchFamily="49" charset="0"/>
                <a:cs typeface="Courier New" panose="02070309020205020404" pitchFamily="49" charset="0"/>
              </a:rPr>
              <a:t>)))</a:t>
            </a:r>
            <a:endParaRPr lang="en-US" sz="1400" dirty="0">
              <a:latin typeface="Courier New" panose="02070309020205020404" pitchFamily="49" charset="0"/>
              <a:cs typeface="Courier New" panose="02070309020205020404" pitchFamily="49" charset="0"/>
            </a:endParaRPr>
          </a:p>
          <a:p>
            <a:pPr lvl="1"/>
            <a:r>
              <a:rPr lang="en-US" sz="1400" dirty="0" smtClean="0">
                <a:latin typeface="Courier New" panose="02070309020205020404" pitchFamily="49" charset="0"/>
                <a:cs typeface="Courier New" panose="02070309020205020404" pitchFamily="49" charset="0"/>
              </a:rPr>
              <a:t>t1 &lt;- </a:t>
            </a:r>
            <a:r>
              <a:rPr lang="en-US" sz="1400" dirty="0" err="1" smtClean="0">
                <a:latin typeface="Courier New" panose="02070309020205020404" pitchFamily="49" charset="0"/>
                <a:cs typeface="Courier New" panose="02070309020205020404" pitchFamily="49" charset="0"/>
              </a:rPr>
              <a:t>turtlesOwn</a:t>
            </a:r>
            <a:r>
              <a:rPr lang="en-US" sz="1400" dirty="0" smtClean="0">
                <a:latin typeface="Courier New" panose="02070309020205020404" pitchFamily="49" charset="0"/>
                <a:cs typeface="Courier New" panose="02070309020205020404" pitchFamily="49" charset="0"/>
              </a:rPr>
              <a:t>(turtles = t1, </a:t>
            </a:r>
            <a:r>
              <a:rPr lang="en-US" sz="1400" dirty="0" err="1" smtClean="0">
                <a:latin typeface="Courier New" panose="02070309020205020404" pitchFamily="49" charset="0"/>
                <a:cs typeface="Courier New" panose="02070309020205020404" pitchFamily="49" charset="0"/>
              </a:rPr>
              <a:t>tVar</a:t>
            </a:r>
            <a:r>
              <a:rPr lang="en-US" sz="1400" dirty="0" smtClean="0">
                <a:latin typeface="Courier New" panose="02070309020205020404" pitchFamily="49" charset="0"/>
                <a:cs typeface="Courier New" panose="02070309020205020404" pitchFamily="49" charset="0"/>
              </a:rPr>
              <a:t> = "</a:t>
            </a:r>
            <a:r>
              <a:rPr lang="en-US" sz="1400" b="1" dirty="0" smtClean="0">
                <a:latin typeface="Courier New" panose="02070309020205020404" pitchFamily="49" charset="0"/>
                <a:cs typeface="Courier New" panose="02070309020205020404" pitchFamily="49" charset="0"/>
              </a:rPr>
              <a:t>status</a:t>
            </a:r>
            <a:r>
              <a:rPr lang="en-US" sz="1400" dirty="0" smtClean="0">
                <a:latin typeface="Courier New" panose="02070309020205020404" pitchFamily="49" charset="0"/>
                <a:cs typeface="Courier New" panose="02070309020205020404" pitchFamily="49" charset="0"/>
              </a:rPr>
              <a:t>", </a:t>
            </a:r>
            <a:r>
              <a:rPr lang="en-US" sz="1400" dirty="0" err="1" smtClean="0">
                <a:latin typeface="Courier New" panose="02070309020205020404" pitchFamily="49" charset="0"/>
                <a:cs typeface="Courier New" panose="02070309020205020404" pitchFamily="49" charset="0"/>
              </a:rPr>
              <a:t>tVal</a:t>
            </a:r>
            <a:r>
              <a:rPr lang="en-US" sz="1400" dirty="0" smtClean="0">
                <a:latin typeface="Courier New" panose="02070309020205020404" pitchFamily="49" charset="0"/>
                <a:cs typeface="Courier New" panose="02070309020205020404" pitchFamily="49" charset="0"/>
              </a:rPr>
              <a:t> = </a:t>
            </a:r>
            <a:r>
              <a:rPr lang="en-US" sz="1400" b="1" dirty="0" smtClean="0">
                <a:latin typeface="Courier New" panose="02070309020205020404" pitchFamily="49" charset="0"/>
                <a:cs typeface="Courier New" panose="02070309020205020404" pitchFamily="49" charset="0"/>
              </a:rPr>
              <a:t>c(rep("</a:t>
            </a:r>
            <a:r>
              <a:rPr lang="en-US" sz="1400" b="1" dirty="0" err="1" smtClean="0">
                <a:latin typeface="Courier New" panose="02070309020205020404" pitchFamily="49" charset="0"/>
                <a:cs typeface="Courier New" panose="02070309020205020404" pitchFamily="49" charset="0"/>
              </a:rPr>
              <a:t>dom</a:t>
            </a:r>
            <a:r>
              <a:rPr lang="en-US" sz="1400" b="1" dirty="0" smtClean="0">
                <a:latin typeface="Courier New" panose="02070309020205020404" pitchFamily="49" charset="0"/>
                <a:cs typeface="Courier New" panose="02070309020205020404" pitchFamily="49" charset="0"/>
              </a:rPr>
              <a:t>", 3), </a:t>
            </a:r>
            <a:r>
              <a:rPr lang="en-US" sz="1400" b="1" dirty="0">
                <a:latin typeface="Courier New" panose="02070309020205020404" pitchFamily="49" charset="0"/>
                <a:cs typeface="Courier New" panose="02070309020205020404" pitchFamily="49" charset="0"/>
              </a:rPr>
              <a:t>rep</a:t>
            </a:r>
            <a:r>
              <a:rPr lang="en-US" sz="1400" b="1" dirty="0" smtClean="0">
                <a:latin typeface="Courier New" panose="02070309020205020404" pitchFamily="49" charset="0"/>
                <a:cs typeface="Courier New" panose="02070309020205020404" pitchFamily="49" charset="0"/>
              </a:rPr>
              <a:t>("sub", 2), rep("</a:t>
            </a:r>
            <a:r>
              <a:rPr lang="en-US" sz="1400" b="1" dirty="0" err="1" smtClean="0">
                <a:latin typeface="Courier New" panose="02070309020205020404" pitchFamily="49" charset="0"/>
                <a:cs typeface="Courier New" panose="02070309020205020404" pitchFamily="49" charset="0"/>
              </a:rPr>
              <a:t>dom</a:t>
            </a:r>
            <a:r>
              <a:rPr lang="en-US" sz="1400" b="1" dirty="0" smtClean="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2</a:t>
            </a:r>
            <a:r>
              <a:rPr lang="en-US" sz="1400" b="1" dirty="0" smtClean="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rep</a:t>
            </a:r>
            <a:r>
              <a:rPr lang="en-US" sz="1400" b="1" dirty="0" smtClean="0">
                <a:latin typeface="Courier New" panose="02070309020205020404" pitchFamily="49" charset="0"/>
                <a:cs typeface="Courier New" panose="02070309020205020404" pitchFamily="49" charset="0"/>
              </a:rPr>
              <a:t>("sub", 3))</a:t>
            </a:r>
            <a:r>
              <a:rPr lang="en-US" sz="1400" dirty="0" smtClean="0">
                <a:latin typeface="Courier New" panose="02070309020205020404" pitchFamily="49" charset="0"/>
                <a:cs typeface="Courier New" panose="02070309020205020404" pitchFamily="49" charset="0"/>
              </a:rPr>
              <a:t>)</a:t>
            </a:r>
          </a:p>
          <a:p>
            <a:pPr lvl="1"/>
            <a:r>
              <a:rPr lang="en-US" sz="1400" dirty="0" smtClean="0">
                <a:latin typeface="Courier New" panose="02070309020205020404" pitchFamily="49" charset="0"/>
                <a:cs typeface="Courier New" panose="02070309020205020404" pitchFamily="49" charset="0"/>
              </a:rPr>
              <a:t>females</a:t>
            </a:r>
            <a:r>
              <a:rPr lang="en-US" sz="1400" dirty="0">
                <a:latin typeface="Courier New" panose="02070309020205020404" pitchFamily="49" charset="0"/>
                <a:cs typeface="Courier New" panose="02070309020205020404" pitchFamily="49" charset="0"/>
              </a:rPr>
              <a:t> &lt;- </a:t>
            </a:r>
            <a:r>
              <a:rPr lang="en-US" sz="1400" dirty="0" err="1" smtClean="0">
                <a:latin typeface="Courier New" panose="02070309020205020404" pitchFamily="49" charset="0"/>
                <a:cs typeface="Courier New" panose="02070309020205020404" pitchFamily="49" charset="0"/>
              </a:rPr>
              <a:t>NLwith</a:t>
            </a:r>
            <a:r>
              <a:rPr lang="en-US" sz="1400" dirty="0" smtClean="0">
                <a:latin typeface="Courier New" panose="02070309020205020404" pitchFamily="49" charset="0"/>
                <a:cs typeface="Courier New" panose="02070309020205020404" pitchFamily="49" charset="0"/>
              </a:rPr>
              <a:t>(agents </a:t>
            </a:r>
            <a:r>
              <a:rPr lang="en-US" sz="1400" dirty="0">
                <a:latin typeface="Courier New" panose="02070309020205020404" pitchFamily="49" charset="0"/>
                <a:cs typeface="Courier New" panose="02070309020205020404" pitchFamily="49" charset="0"/>
              </a:rPr>
              <a:t>= t1, </a:t>
            </a:r>
            <a:r>
              <a:rPr lang="en-US" sz="1400" dirty="0" err="1">
                <a:latin typeface="Courier New" panose="02070309020205020404" pitchFamily="49" charset="0"/>
                <a:cs typeface="Courier New" panose="02070309020205020404" pitchFamily="49" charset="0"/>
              </a:rPr>
              <a:t>var</a:t>
            </a:r>
            <a:r>
              <a:rPr lang="en-US" sz="1400" dirty="0">
                <a:latin typeface="Courier New" panose="02070309020205020404" pitchFamily="49" charset="0"/>
                <a:cs typeface="Courier New" panose="02070309020205020404" pitchFamily="49" charset="0"/>
              </a:rPr>
              <a:t> = "sex", </a:t>
            </a:r>
            <a:r>
              <a:rPr lang="en-US" sz="1400" dirty="0" err="1">
                <a:latin typeface="Courier New" panose="02070309020205020404" pitchFamily="49" charset="0"/>
                <a:cs typeface="Courier New" panose="02070309020205020404" pitchFamily="49" charset="0"/>
              </a:rPr>
              <a:t>val</a:t>
            </a:r>
            <a:r>
              <a:rPr lang="en-US" sz="1400" dirty="0">
                <a:latin typeface="Courier New" panose="02070309020205020404" pitchFamily="49" charset="0"/>
                <a:cs typeface="Courier New" panose="02070309020205020404" pitchFamily="49" charset="0"/>
              </a:rPr>
              <a:t> = "female</a:t>
            </a:r>
            <a:r>
              <a:rPr lang="en-US" sz="1400" dirty="0" smtClean="0">
                <a:latin typeface="Courier New" panose="02070309020205020404" pitchFamily="49" charset="0"/>
                <a:cs typeface="Courier New" panose="02070309020205020404" pitchFamily="49" charset="0"/>
              </a:rPr>
              <a:t>")</a:t>
            </a:r>
          </a:p>
          <a:p>
            <a:pPr lvl="1"/>
            <a:r>
              <a:rPr lang="en-US" sz="1400" b="1" dirty="0" err="1" smtClean="0">
                <a:latin typeface="Courier New" panose="02070309020205020404" pitchFamily="49" charset="0"/>
                <a:cs typeface="Courier New" panose="02070309020205020404" pitchFamily="49" charset="0"/>
              </a:rPr>
              <a:t>femalesDom</a:t>
            </a:r>
            <a:r>
              <a:rPr lang="en-US" sz="1400" b="1" dirty="0">
                <a:latin typeface="Courier New" panose="02070309020205020404" pitchFamily="49" charset="0"/>
                <a:cs typeface="Courier New" panose="02070309020205020404" pitchFamily="49" charset="0"/>
              </a:rPr>
              <a:t> &lt;- </a:t>
            </a:r>
            <a:r>
              <a:rPr lang="en-US" sz="1400" b="1" dirty="0" err="1">
                <a:latin typeface="Courier New" panose="02070309020205020404" pitchFamily="49" charset="0"/>
                <a:cs typeface="Courier New" panose="02070309020205020404" pitchFamily="49" charset="0"/>
              </a:rPr>
              <a:t>NLwith</a:t>
            </a:r>
            <a:r>
              <a:rPr lang="en-US" sz="1400" b="1" dirty="0">
                <a:latin typeface="Courier New" panose="02070309020205020404" pitchFamily="49" charset="0"/>
                <a:cs typeface="Courier New" panose="02070309020205020404" pitchFamily="49" charset="0"/>
              </a:rPr>
              <a:t>(agents = females</a:t>
            </a:r>
            <a:r>
              <a:rPr lang="en-US" sz="1400" b="1" dirty="0" smtClean="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var</a:t>
            </a:r>
            <a:r>
              <a:rPr lang="en-US" sz="1400" b="1" dirty="0">
                <a:latin typeface="Courier New" panose="02070309020205020404" pitchFamily="49" charset="0"/>
                <a:cs typeface="Courier New" panose="02070309020205020404" pitchFamily="49" charset="0"/>
              </a:rPr>
              <a:t> = "</a:t>
            </a:r>
            <a:r>
              <a:rPr lang="en-US" sz="1400" b="1" dirty="0" smtClean="0">
                <a:latin typeface="Courier New" panose="02070309020205020404" pitchFamily="49" charset="0"/>
                <a:cs typeface="Courier New" panose="02070309020205020404" pitchFamily="49" charset="0"/>
              </a:rPr>
              <a:t>status", </a:t>
            </a:r>
            <a:r>
              <a:rPr lang="en-US" sz="1400" b="1" dirty="0" err="1">
                <a:latin typeface="Courier New" panose="02070309020205020404" pitchFamily="49" charset="0"/>
                <a:cs typeface="Courier New" panose="02070309020205020404" pitchFamily="49" charset="0"/>
              </a:rPr>
              <a:t>val</a:t>
            </a:r>
            <a:r>
              <a:rPr lang="en-US" sz="1400" b="1" dirty="0">
                <a:latin typeface="Courier New" panose="02070309020205020404" pitchFamily="49" charset="0"/>
                <a:cs typeface="Courier New" panose="02070309020205020404" pitchFamily="49" charset="0"/>
              </a:rPr>
              <a:t> = "</a:t>
            </a:r>
            <a:r>
              <a:rPr lang="en-US" sz="1400" b="1" dirty="0" err="1" smtClean="0">
                <a:latin typeface="Courier New" panose="02070309020205020404" pitchFamily="49" charset="0"/>
                <a:cs typeface="Courier New" panose="02070309020205020404" pitchFamily="49" charset="0"/>
              </a:rPr>
              <a:t>dom</a:t>
            </a:r>
            <a:r>
              <a:rPr lang="en-US" sz="1400" b="1" dirty="0" smtClean="0">
                <a:latin typeface="Courier New" panose="02070309020205020404" pitchFamily="49" charset="0"/>
                <a:cs typeface="Courier New" panose="02070309020205020404" pitchFamily="49" charset="0"/>
              </a:rPr>
              <a:t>")</a:t>
            </a:r>
          </a:p>
          <a:p>
            <a:pPr lvl="1"/>
            <a:r>
              <a:rPr lang="en-US" sz="1400" i="1" dirty="0" err="1" smtClean="0">
                <a:latin typeface="Courier New" panose="02070309020205020404" pitchFamily="49" charset="0"/>
                <a:cs typeface="Courier New" panose="02070309020205020404" pitchFamily="49" charset="0"/>
              </a:rPr>
              <a:t>dom</a:t>
            </a:r>
            <a:r>
              <a:rPr lang="en-US" sz="1400" i="1" dirty="0">
                <a:latin typeface="Courier New" panose="02070309020205020404" pitchFamily="49" charset="0"/>
                <a:cs typeface="Courier New" panose="02070309020205020404" pitchFamily="49" charset="0"/>
              </a:rPr>
              <a:t> </a:t>
            </a:r>
            <a:r>
              <a:rPr lang="en-US" sz="1400" i="1" dirty="0" smtClean="0">
                <a:latin typeface="Courier New" panose="02070309020205020404" pitchFamily="49" charset="0"/>
                <a:cs typeface="Courier New" panose="02070309020205020404" pitchFamily="49" charset="0"/>
              </a:rPr>
              <a:t>&lt;- </a:t>
            </a:r>
            <a:r>
              <a:rPr lang="en-US" sz="1400" i="1" dirty="0" err="1">
                <a:latin typeface="Courier New" panose="02070309020205020404" pitchFamily="49" charset="0"/>
                <a:cs typeface="Courier New" panose="02070309020205020404" pitchFamily="49" charset="0"/>
              </a:rPr>
              <a:t>NLwith</a:t>
            </a:r>
            <a:r>
              <a:rPr lang="en-US" sz="1400" i="1" dirty="0">
                <a:latin typeface="Courier New" panose="02070309020205020404" pitchFamily="49" charset="0"/>
                <a:cs typeface="Courier New" panose="02070309020205020404" pitchFamily="49" charset="0"/>
              </a:rPr>
              <a:t>(agents = t1, </a:t>
            </a:r>
            <a:r>
              <a:rPr lang="en-US" sz="1400" i="1" dirty="0" err="1">
                <a:latin typeface="Courier New" panose="02070309020205020404" pitchFamily="49" charset="0"/>
                <a:cs typeface="Courier New" panose="02070309020205020404" pitchFamily="49" charset="0"/>
              </a:rPr>
              <a:t>var</a:t>
            </a:r>
            <a:r>
              <a:rPr lang="en-US" sz="1400" i="1" dirty="0">
                <a:latin typeface="Courier New" panose="02070309020205020404" pitchFamily="49" charset="0"/>
                <a:cs typeface="Courier New" panose="02070309020205020404" pitchFamily="49" charset="0"/>
              </a:rPr>
              <a:t> = </a:t>
            </a:r>
            <a:r>
              <a:rPr lang="en-US" sz="1400" b="1" i="1" dirty="0">
                <a:latin typeface="Courier New" panose="02070309020205020404" pitchFamily="49" charset="0"/>
                <a:cs typeface="Courier New" panose="02070309020205020404" pitchFamily="49" charset="0"/>
              </a:rPr>
              <a:t>"status", </a:t>
            </a:r>
            <a:r>
              <a:rPr lang="en-US" sz="1400" b="1" i="1" dirty="0" err="1">
                <a:latin typeface="Courier New" panose="02070309020205020404" pitchFamily="49" charset="0"/>
                <a:cs typeface="Courier New" panose="02070309020205020404" pitchFamily="49" charset="0"/>
              </a:rPr>
              <a:t>val</a:t>
            </a:r>
            <a:r>
              <a:rPr lang="en-US" sz="1400" b="1" i="1" dirty="0">
                <a:latin typeface="Courier New" panose="02070309020205020404" pitchFamily="49" charset="0"/>
                <a:cs typeface="Courier New" panose="02070309020205020404" pitchFamily="49" charset="0"/>
              </a:rPr>
              <a:t> = "</a:t>
            </a:r>
            <a:r>
              <a:rPr lang="en-US" sz="1400" b="1" i="1" dirty="0" err="1">
                <a:latin typeface="Courier New" panose="02070309020205020404" pitchFamily="49" charset="0"/>
                <a:cs typeface="Courier New" panose="02070309020205020404" pitchFamily="49" charset="0"/>
              </a:rPr>
              <a:t>dom</a:t>
            </a:r>
            <a:r>
              <a:rPr lang="en-US" sz="1400" b="1" i="1" dirty="0">
                <a:latin typeface="Courier New" panose="02070309020205020404" pitchFamily="49" charset="0"/>
                <a:cs typeface="Courier New" panose="02070309020205020404" pitchFamily="49" charset="0"/>
              </a:rPr>
              <a:t>"</a:t>
            </a:r>
            <a:r>
              <a:rPr lang="en-US" sz="1400" i="1" dirty="0">
                <a:latin typeface="Courier New" panose="02070309020205020404" pitchFamily="49" charset="0"/>
                <a:cs typeface="Courier New" panose="02070309020205020404" pitchFamily="49" charset="0"/>
              </a:rPr>
              <a:t>)</a:t>
            </a:r>
            <a:r>
              <a:rPr lang="en-US" sz="1400" b="1" i="1" dirty="0">
                <a:latin typeface="Courier New" panose="02070309020205020404" pitchFamily="49" charset="0"/>
                <a:cs typeface="Courier New" panose="02070309020205020404" pitchFamily="49" charset="0"/>
              </a:rPr>
              <a:t> </a:t>
            </a:r>
            <a:endParaRPr lang="en-US" sz="1400" b="1" i="1" dirty="0" smtClean="0">
              <a:latin typeface="Courier New" panose="02070309020205020404" pitchFamily="49" charset="0"/>
              <a:cs typeface="Courier New" panose="02070309020205020404" pitchFamily="49" charset="0"/>
            </a:endParaRPr>
          </a:p>
          <a:p>
            <a:pPr lvl="1"/>
            <a:r>
              <a:rPr lang="en-US" sz="1400" i="1" dirty="0" err="1">
                <a:latin typeface="Courier New" panose="02070309020205020404" pitchFamily="49" charset="0"/>
                <a:cs typeface="Courier New" panose="02070309020205020404" pitchFamily="49" charset="0"/>
              </a:rPr>
              <a:t>femalesDom</a:t>
            </a:r>
            <a:r>
              <a:rPr lang="en-US" sz="1400" i="1" dirty="0">
                <a:latin typeface="Courier New" panose="02070309020205020404" pitchFamily="49" charset="0"/>
                <a:cs typeface="Courier New" panose="02070309020205020404" pitchFamily="49" charset="0"/>
              </a:rPr>
              <a:t> &lt;- </a:t>
            </a:r>
            <a:r>
              <a:rPr lang="en-US" sz="1400" i="1" dirty="0" err="1">
                <a:latin typeface="Courier New" panose="02070309020205020404" pitchFamily="49" charset="0"/>
                <a:cs typeface="Courier New" panose="02070309020205020404" pitchFamily="49" charset="0"/>
              </a:rPr>
              <a:t>NLwith</a:t>
            </a:r>
            <a:r>
              <a:rPr lang="en-US" sz="1400" i="1" dirty="0">
                <a:latin typeface="Courier New" panose="02070309020205020404" pitchFamily="49" charset="0"/>
                <a:cs typeface="Courier New" panose="02070309020205020404" pitchFamily="49" charset="0"/>
              </a:rPr>
              <a:t>(agents = </a:t>
            </a:r>
            <a:r>
              <a:rPr lang="en-US" sz="1400" b="1" i="1" dirty="0" err="1" smtClean="0">
                <a:latin typeface="Courier New" panose="02070309020205020404" pitchFamily="49" charset="0"/>
                <a:cs typeface="Courier New" panose="02070309020205020404" pitchFamily="49" charset="0"/>
              </a:rPr>
              <a:t>dom</a:t>
            </a:r>
            <a:r>
              <a:rPr lang="en-US" sz="1400" b="1" i="1" dirty="0" smtClean="0">
                <a:latin typeface="Courier New" panose="02070309020205020404" pitchFamily="49" charset="0"/>
                <a:cs typeface="Courier New" panose="02070309020205020404" pitchFamily="49" charset="0"/>
              </a:rPr>
              <a:t>, </a:t>
            </a:r>
            <a:r>
              <a:rPr lang="en-US" sz="1400" b="1" i="1" dirty="0" err="1">
                <a:latin typeface="Courier New" panose="02070309020205020404" pitchFamily="49" charset="0"/>
                <a:cs typeface="Courier New" panose="02070309020205020404" pitchFamily="49" charset="0"/>
              </a:rPr>
              <a:t>var</a:t>
            </a:r>
            <a:r>
              <a:rPr lang="en-US" sz="1400" b="1" i="1" dirty="0">
                <a:latin typeface="Courier New" panose="02070309020205020404" pitchFamily="49" charset="0"/>
                <a:cs typeface="Courier New" panose="02070309020205020404" pitchFamily="49" charset="0"/>
              </a:rPr>
              <a:t> = "</a:t>
            </a:r>
            <a:r>
              <a:rPr lang="en-US" sz="1400" b="1" i="1" dirty="0" smtClean="0">
                <a:latin typeface="Courier New" panose="02070309020205020404" pitchFamily="49" charset="0"/>
                <a:cs typeface="Courier New" panose="02070309020205020404" pitchFamily="49" charset="0"/>
              </a:rPr>
              <a:t>sex", </a:t>
            </a:r>
            <a:r>
              <a:rPr lang="en-US" sz="1400" b="1" i="1" dirty="0" err="1">
                <a:latin typeface="Courier New" panose="02070309020205020404" pitchFamily="49" charset="0"/>
                <a:cs typeface="Courier New" panose="02070309020205020404" pitchFamily="49" charset="0"/>
              </a:rPr>
              <a:t>val</a:t>
            </a:r>
            <a:r>
              <a:rPr lang="en-US" sz="1400" b="1" i="1" dirty="0">
                <a:latin typeface="Courier New" panose="02070309020205020404" pitchFamily="49" charset="0"/>
                <a:cs typeface="Courier New" panose="02070309020205020404" pitchFamily="49" charset="0"/>
              </a:rPr>
              <a:t> = "</a:t>
            </a:r>
            <a:r>
              <a:rPr lang="en-US" sz="1400" b="1" i="1" dirty="0" smtClean="0">
                <a:latin typeface="Courier New" panose="02070309020205020404" pitchFamily="49" charset="0"/>
                <a:cs typeface="Courier New" panose="02070309020205020404" pitchFamily="49" charset="0"/>
              </a:rPr>
              <a:t>female"</a:t>
            </a:r>
            <a:r>
              <a:rPr lang="en-US" sz="1400" i="1" dirty="0" smtClean="0">
                <a:latin typeface="Courier New" panose="02070309020205020404" pitchFamily="49" charset="0"/>
                <a:cs typeface="Courier New" panose="02070309020205020404" pitchFamily="49" charset="0"/>
              </a:rPr>
              <a:t>)</a:t>
            </a:r>
            <a:endParaRPr lang="en-US" sz="1400" i="1" dirty="0">
              <a:latin typeface="Courier New" panose="02070309020205020404" pitchFamily="49" charset="0"/>
              <a:cs typeface="Courier New" panose="02070309020205020404" pitchFamily="49" charset="0"/>
            </a:endParaRPr>
          </a:p>
          <a:p>
            <a:pPr lvl="1"/>
            <a:r>
              <a:rPr lang="en-US" sz="1400" dirty="0">
                <a:latin typeface="Courier New" panose="02070309020205020404" pitchFamily="49" charset="0"/>
                <a:cs typeface="Courier New" panose="02070309020205020404" pitchFamily="49" charset="0"/>
              </a:rPr>
              <a:t>t1 &lt;- hatch(turtles = t1, who </a:t>
            </a:r>
            <a:r>
              <a:rPr lang="en-US" sz="1400" dirty="0" smtClean="0">
                <a:latin typeface="Courier New" panose="02070309020205020404" pitchFamily="49" charset="0"/>
                <a:cs typeface="Courier New" panose="02070309020205020404" pitchFamily="49" charset="0"/>
              </a:rPr>
              <a:t>= of(agents = </a:t>
            </a:r>
            <a:r>
              <a:rPr lang="en-US" sz="1400" b="1" dirty="0" err="1">
                <a:latin typeface="Courier New" panose="02070309020205020404" pitchFamily="49" charset="0"/>
                <a:cs typeface="Courier New" panose="02070309020205020404" pitchFamily="49" charset="0"/>
              </a:rPr>
              <a:t>femalesDom</a:t>
            </a:r>
            <a:r>
              <a:rPr lang="en-US" sz="1400" dirty="0" smtClean="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var</a:t>
            </a:r>
            <a:r>
              <a:rPr lang="en-US" sz="1400" dirty="0">
                <a:latin typeface="Courier New" panose="02070309020205020404" pitchFamily="49" charset="0"/>
                <a:cs typeface="Courier New" panose="02070309020205020404" pitchFamily="49" charset="0"/>
              </a:rPr>
              <a:t> = "who</a:t>
            </a:r>
            <a:r>
              <a:rPr lang="en-US" sz="1400" dirty="0" smtClean="0">
                <a:latin typeface="Courier New" panose="02070309020205020404" pitchFamily="49" charset="0"/>
                <a:cs typeface="Courier New" panose="02070309020205020404" pitchFamily="49" charset="0"/>
              </a:rPr>
              <a:t>"), n </a:t>
            </a:r>
            <a:r>
              <a:rPr lang="en-US" sz="1400" dirty="0">
                <a:latin typeface="Courier New" panose="02070309020205020404" pitchFamily="49" charset="0"/>
                <a:cs typeface="Courier New" panose="02070309020205020404" pitchFamily="49" charset="0"/>
              </a:rPr>
              <a:t>= </a:t>
            </a:r>
            <a:r>
              <a:rPr lang="en-US" sz="1400" b="1" dirty="0" smtClean="0">
                <a:latin typeface="Courier New" panose="02070309020205020404" pitchFamily="49" charset="0"/>
                <a:cs typeface="Courier New" panose="02070309020205020404" pitchFamily="49" charset="0"/>
              </a:rPr>
              <a:t>2</a:t>
            </a:r>
            <a:r>
              <a:rPr lang="en-US" sz="1400" dirty="0" smtClean="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breed = "offspring</a:t>
            </a:r>
            <a:r>
              <a:rPr lang="en-US" sz="1400" dirty="0" smtClean="0">
                <a:latin typeface="Courier New" panose="02070309020205020404" pitchFamily="49" charset="0"/>
                <a:cs typeface="Courier New" panose="02070309020205020404" pitchFamily="49" charset="0"/>
              </a:rPr>
              <a:t>")</a:t>
            </a:r>
          </a:p>
          <a:p>
            <a:pPr lvl="1"/>
            <a:r>
              <a:rPr lang="en-US" sz="1400" dirty="0">
                <a:latin typeface="Courier New" panose="02070309020205020404" pitchFamily="49" charset="0"/>
                <a:cs typeface="Courier New" panose="02070309020205020404" pitchFamily="49" charset="0"/>
              </a:rPr>
              <a:t>t1 &lt;- </a:t>
            </a:r>
            <a:r>
              <a:rPr lang="en-US" sz="1400" dirty="0" err="1">
                <a:latin typeface="Courier New" panose="02070309020205020404" pitchFamily="49" charset="0"/>
                <a:cs typeface="Courier New" panose="02070309020205020404" pitchFamily="49" charset="0"/>
              </a:rPr>
              <a:t>NLset</a:t>
            </a:r>
            <a:r>
              <a:rPr lang="en-US" sz="1400" dirty="0">
                <a:latin typeface="Courier New" panose="02070309020205020404" pitchFamily="49" charset="0"/>
                <a:cs typeface="Courier New" panose="02070309020205020404" pitchFamily="49" charset="0"/>
              </a:rPr>
              <a:t>(turtles = t1, agents = </a:t>
            </a:r>
            <a:r>
              <a:rPr lang="en-US" sz="1400" dirty="0" err="1">
                <a:latin typeface="Courier New" panose="02070309020205020404" pitchFamily="49" charset="0"/>
                <a:cs typeface="Courier New" panose="02070309020205020404" pitchFamily="49" charset="0"/>
              </a:rPr>
              <a:t>NLwith</a:t>
            </a:r>
            <a:r>
              <a:rPr lang="en-US" sz="1400" dirty="0">
                <a:latin typeface="Courier New" panose="02070309020205020404" pitchFamily="49" charset="0"/>
                <a:cs typeface="Courier New" panose="02070309020205020404" pitchFamily="49" charset="0"/>
              </a:rPr>
              <a:t>(agents = t1, </a:t>
            </a:r>
            <a:r>
              <a:rPr lang="en-US" sz="1400" dirty="0" err="1">
                <a:latin typeface="Courier New" panose="02070309020205020404" pitchFamily="49" charset="0"/>
                <a:cs typeface="Courier New" panose="02070309020205020404" pitchFamily="49" charset="0"/>
              </a:rPr>
              <a:t>var</a:t>
            </a:r>
            <a:r>
              <a:rPr lang="en-US" sz="1400" dirty="0">
                <a:latin typeface="Courier New" panose="02070309020205020404" pitchFamily="49" charset="0"/>
                <a:cs typeface="Courier New" panose="02070309020205020404" pitchFamily="49" charset="0"/>
              </a:rPr>
              <a:t> = "breed", </a:t>
            </a:r>
            <a:r>
              <a:rPr lang="en-US" sz="1400" dirty="0" err="1">
                <a:latin typeface="Courier New" panose="02070309020205020404" pitchFamily="49" charset="0"/>
                <a:cs typeface="Courier New" panose="02070309020205020404" pitchFamily="49" charset="0"/>
              </a:rPr>
              <a:t>val</a:t>
            </a:r>
            <a:r>
              <a:rPr lang="en-US" sz="1400" dirty="0">
                <a:latin typeface="Courier New" panose="02070309020205020404" pitchFamily="49" charset="0"/>
                <a:cs typeface="Courier New" panose="02070309020205020404" pitchFamily="49" charset="0"/>
              </a:rPr>
              <a:t> = "offspring"), </a:t>
            </a:r>
            <a:r>
              <a:rPr lang="en-US" sz="1400" dirty="0" err="1">
                <a:latin typeface="Courier New" panose="02070309020205020404" pitchFamily="49" charset="0"/>
                <a:cs typeface="Courier New" panose="02070309020205020404" pitchFamily="49" charset="0"/>
              </a:rPr>
              <a:t>var</a:t>
            </a:r>
            <a:r>
              <a:rPr lang="en-US" sz="1400" dirty="0">
                <a:latin typeface="Courier New" panose="02070309020205020404" pitchFamily="49" charset="0"/>
                <a:cs typeface="Courier New" panose="02070309020205020404" pitchFamily="49" charset="0"/>
              </a:rPr>
              <a:t> = c("age", "</a:t>
            </a:r>
            <a:r>
              <a:rPr lang="en-US" sz="1400" dirty="0" smtClean="0">
                <a:latin typeface="Courier New" panose="02070309020205020404" pitchFamily="49" charset="0"/>
                <a:cs typeface="Courier New" panose="02070309020205020404" pitchFamily="49" charset="0"/>
              </a:rPr>
              <a:t>sex"</a:t>
            </a:r>
            <a:r>
              <a:rPr lang="en-US" sz="1400" b="1" dirty="0" smtClean="0">
                <a:latin typeface="Courier New" panose="02070309020205020404" pitchFamily="49" charset="0"/>
                <a:cs typeface="Courier New" panose="02070309020205020404" pitchFamily="49" charset="0"/>
              </a:rPr>
              <a:t>, "status"</a:t>
            </a:r>
            <a:r>
              <a:rPr lang="en-US" sz="1400" dirty="0" smtClean="0">
                <a:latin typeface="Courier New" panose="02070309020205020404" pitchFamily="49" charset="0"/>
                <a:cs typeface="Courier New" panose="02070309020205020404" pitchFamily="49" charset="0"/>
              </a:rPr>
              <a:t>), </a:t>
            </a:r>
            <a:r>
              <a:rPr lang="en-US" sz="1400" dirty="0" err="1" smtClean="0">
                <a:latin typeface="Courier New" panose="02070309020205020404" pitchFamily="49" charset="0"/>
                <a:cs typeface="Courier New" panose="02070309020205020404" pitchFamily="49" charset="0"/>
              </a:rPr>
              <a:t>val</a:t>
            </a:r>
            <a:r>
              <a:rPr lang="en-US" sz="1400" dirty="0" smtClean="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cbind.data.frame</a:t>
            </a:r>
            <a:r>
              <a:rPr lang="en-US" sz="1400" dirty="0">
                <a:latin typeface="Courier New" panose="02070309020205020404" pitchFamily="49" charset="0"/>
                <a:cs typeface="Courier New" panose="02070309020205020404" pitchFamily="49" charset="0"/>
              </a:rPr>
              <a:t>(age = rep(0, </a:t>
            </a:r>
            <a:r>
              <a:rPr lang="en-US" sz="1400" b="1" dirty="0" smtClean="0">
                <a:latin typeface="Courier New" panose="02070309020205020404" pitchFamily="49" charset="0"/>
                <a:cs typeface="Courier New" panose="02070309020205020404" pitchFamily="49" charset="0"/>
              </a:rPr>
              <a:t>4</a:t>
            </a:r>
            <a:r>
              <a:rPr lang="en-US" sz="1400" dirty="0" smtClean="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sex = sample(c("male", "female</a:t>
            </a:r>
            <a:r>
              <a:rPr lang="en-US" sz="1400" dirty="0" smtClean="0">
                <a:latin typeface="Courier New" panose="02070309020205020404" pitchFamily="49" charset="0"/>
                <a:cs typeface="Courier New" panose="02070309020205020404" pitchFamily="49" charset="0"/>
              </a:rPr>
              <a:t>"), size = </a:t>
            </a:r>
            <a:r>
              <a:rPr lang="en-US" sz="1400" b="1" dirty="0" smtClean="0">
                <a:latin typeface="Courier New" panose="02070309020205020404" pitchFamily="49" charset="0"/>
                <a:cs typeface="Courier New" panose="02070309020205020404" pitchFamily="49" charset="0"/>
              </a:rPr>
              <a:t>4</a:t>
            </a:r>
            <a:r>
              <a:rPr lang="en-US" sz="1400" dirty="0" smtClean="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replace = TRUE</a:t>
            </a:r>
            <a:r>
              <a:rPr lang="en-US" sz="1400" dirty="0" smtClean="0">
                <a:latin typeface="Courier New" panose="02070309020205020404" pitchFamily="49" charset="0"/>
                <a:cs typeface="Courier New" panose="02070309020205020404" pitchFamily="49" charset="0"/>
              </a:rPr>
              <a:t>)</a:t>
            </a:r>
            <a:r>
              <a:rPr lang="en-US" sz="1400" b="1" dirty="0" smtClean="0">
                <a:latin typeface="Courier New" panose="02070309020205020404" pitchFamily="49" charset="0"/>
                <a:cs typeface="Courier New" panose="02070309020205020404" pitchFamily="49" charset="0"/>
              </a:rPr>
              <a:t>, status = rep("sub", 4)</a:t>
            </a:r>
            <a:r>
              <a:rPr lang="en-US" sz="1400" dirty="0" smtClean="0">
                <a:latin typeface="Courier New" panose="02070309020205020404" pitchFamily="49" charset="0"/>
                <a:cs typeface="Courier New" panose="02070309020205020404" pitchFamily="49" charset="0"/>
              </a:rPr>
              <a:t>))</a:t>
            </a:r>
            <a:endParaRPr lang="en-US" sz="1400" dirty="0">
              <a:latin typeface="Courier New" panose="02070309020205020404" pitchFamily="49" charset="0"/>
              <a:cs typeface="Courier New" panose="02070309020205020404" pitchFamily="49" charset="0"/>
            </a:endParaRPr>
          </a:p>
          <a:p>
            <a:pPr lvl="1"/>
            <a:endParaRPr lang="en-US" sz="1400" dirty="0">
              <a:latin typeface="Courier New" panose="02070309020205020404" pitchFamily="49" charset="0"/>
              <a:cs typeface="Courier New" panose="02070309020205020404" pitchFamily="49" charset="0"/>
            </a:endParaRPr>
          </a:p>
        </p:txBody>
      </p:sp>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7334" y="1489231"/>
            <a:ext cx="866423" cy="671358"/>
          </a:xfrm>
          <a:prstGeom prst="rect">
            <a:avLst/>
          </a:prstGeom>
        </p:spPr>
      </p:pic>
    </p:spTree>
    <p:extLst>
      <p:ext uri="{BB962C8B-B14F-4D97-AF65-F5344CB8AC3E}">
        <p14:creationId xmlns:p14="http://schemas.microsoft.com/office/powerpoint/2010/main" val="2902842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err="1" smtClean="0"/>
              <a:t>NetLogoR</a:t>
            </a:r>
            <a:r>
              <a:rPr lang="en-US" dirty="0" smtClean="0"/>
              <a:t> in details</a:t>
            </a:r>
            <a:endParaRPr lang="fr-CA" dirty="0"/>
          </a:p>
        </p:txBody>
      </p:sp>
    </p:spTree>
    <p:extLst>
      <p:ext uri="{BB962C8B-B14F-4D97-AF65-F5344CB8AC3E}">
        <p14:creationId xmlns:p14="http://schemas.microsoft.com/office/powerpoint/2010/main" val="326106163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sp>
        <p:nvSpPr>
          <p:cNvPr id="3" name="Espace réservé du contenu 2"/>
          <p:cNvSpPr>
            <a:spLocks noGrp="1"/>
          </p:cNvSpPr>
          <p:nvPr>
            <p:ph idx="1"/>
          </p:nvPr>
        </p:nvSpPr>
        <p:spPr>
          <a:xfrm>
            <a:off x="677334" y="1409252"/>
            <a:ext cx="8596668" cy="5249731"/>
          </a:xfrm>
        </p:spPr>
        <p:txBody>
          <a:bodyPr>
            <a:normAutofit fontScale="92500" lnSpcReduction="20000"/>
          </a:bodyPr>
          <a:lstStyle/>
          <a:p>
            <a:r>
              <a:rPr lang="fr-CA" dirty="0" err="1"/>
              <a:t>Provides</a:t>
            </a:r>
            <a:r>
              <a:rPr lang="fr-CA" dirty="0"/>
              <a:t> classes</a:t>
            </a:r>
          </a:p>
          <a:p>
            <a:pPr lvl="1"/>
            <a:r>
              <a:rPr lang="fr-CA" dirty="0" err="1"/>
              <a:t>Landscape</a:t>
            </a:r>
            <a:r>
              <a:rPr lang="fr-CA" dirty="0"/>
              <a:t> </a:t>
            </a:r>
            <a:r>
              <a:rPr lang="fr-CA" dirty="0" err="1"/>
              <a:t>with</a:t>
            </a:r>
            <a:r>
              <a:rPr lang="fr-CA" dirty="0"/>
              <a:t> </a:t>
            </a:r>
            <a:r>
              <a:rPr lang="fr-CA" dirty="0" err="1"/>
              <a:t>coordinate</a:t>
            </a:r>
            <a:r>
              <a:rPr lang="fr-CA" dirty="0"/>
              <a:t> system </a:t>
            </a:r>
            <a:r>
              <a:rPr lang="fr-CA" dirty="0" err="1"/>
              <a:t>similar</a:t>
            </a:r>
            <a:r>
              <a:rPr lang="fr-CA" dirty="0"/>
              <a:t> to </a:t>
            </a:r>
            <a:r>
              <a:rPr lang="fr-CA" dirty="0" err="1" smtClean="0"/>
              <a:t>NetLogo</a:t>
            </a:r>
            <a:endParaRPr lang="fr-CA" dirty="0" smtClean="0"/>
          </a:p>
          <a:p>
            <a:pPr lvl="2"/>
            <a:r>
              <a:rPr lang="fr-CA" dirty="0" err="1" smtClean="0"/>
              <a:t>Landsace</a:t>
            </a:r>
            <a:r>
              <a:rPr lang="fr-CA" dirty="0" smtClean="0"/>
              <a:t> </a:t>
            </a:r>
            <a:r>
              <a:rPr lang="fr-CA" dirty="0" err="1" smtClean="0"/>
              <a:t>cells</a:t>
            </a:r>
            <a:r>
              <a:rPr lang="fr-CA" dirty="0" smtClean="0"/>
              <a:t> = « patches »</a:t>
            </a:r>
            <a:endParaRPr lang="fr-CA" dirty="0"/>
          </a:p>
          <a:p>
            <a:pPr lvl="1"/>
            <a:r>
              <a:rPr lang="fr-CA" dirty="0"/>
              <a:t>New R class of </a:t>
            </a:r>
            <a:r>
              <a:rPr lang="fr-CA" dirty="0" smtClean="0"/>
              <a:t>mobile agents = « </a:t>
            </a:r>
            <a:r>
              <a:rPr lang="fr-CA" dirty="0" err="1" smtClean="0"/>
              <a:t>turtles</a:t>
            </a:r>
            <a:r>
              <a:rPr lang="fr-CA" dirty="0" smtClean="0"/>
              <a:t> »</a:t>
            </a:r>
            <a:endParaRPr lang="fr-CA" dirty="0"/>
          </a:p>
          <a:p>
            <a:pPr lvl="2"/>
            <a:r>
              <a:rPr lang="fr-CA" dirty="0" err="1" smtClean="0"/>
              <a:t>agentMatrix</a:t>
            </a:r>
            <a:endParaRPr lang="fr-CA" dirty="0"/>
          </a:p>
          <a:p>
            <a:pPr lvl="2"/>
            <a:r>
              <a:rPr lang="fr-CA" dirty="0" err="1"/>
              <a:t>Faster</a:t>
            </a:r>
            <a:r>
              <a:rPr lang="fr-CA" dirty="0"/>
              <a:t> version of </a:t>
            </a:r>
            <a:r>
              <a:rPr lang="fr-CA" dirty="0" err="1"/>
              <a:t>SpatialPointsDataFrame</a:t>
            </a:r>
            <a:endParaRPr lang="fr-CA" dirty="0"/>
          </a:p>
          <a:p>
            <a:endParaRPr lang="fr-CA" dirty="0"/>
          </a:p>
          <a:p>
            <a:r>
              <a:rPr lang="fr-CA" dirty="0"/>
              <a:t>And </a:t>
            </a:r>
            <a:r>
              <a:rPr lang="fr-CA" dirty="0" err="1" smtClean="0"/>
              <a:t>functions</a:t>
            </a:r>
            <a:r>
              <a:rPr lang="fr-CA" dirty="0" smtClean="0"/>
              <a:t> (« primitives » </a:t>
            </a:r>
            <a:r>
              <a:rPr lang="fr-CA" dirty="0" err="1" smtClean="0"/>
              <a:t>NetLogo</a:t>
            </a:r>
            <a:r>
              <a:rPr lang="fr-CA" dirty="0" smtClean="0"/>
              <a:t>)</a:t>
            </a:r>
            <a:endParaRPr lang="fr-CA" dirty="0"/>
          </a:p>
          <a:p>
            <a:pPr lvl="1"/>
            <a:r>
              <a:rPr lang="fr-CA" dirty="0" err="1"/>
              <a:t>Movement</a:t>
            </a:r>
            <a:endParaRPr lang="fr-CA" dirty="0"/>
          </a:p>
          <a:p>
            <a:pPr lvl="1"/>
            <a:r>
              <a:rPr lang="fr-CA" dirty="0" err="1"/>
              <a:t>Landscape</a:t>
            </a:r>
            <a:r>
              <a:rPr lang="fr-CA" dirty="0"/>
              <a:t>/</a:t>
            </a:r>
            <a:r>
              <a:rPr lang="fr-CA" dirty="0" err="1"/>
              <a:t>individual</a:t>
            </a:r>
            <a:r>
              <a:rPr lang="fr-CA" dirty="0"/>
              <a:t> interactions</a:t>
            </a:r>
          </a:p>
          <a:p>
            <a:pPr lvl="1"/>
            <a:r>
              <a:rPr lang="fr-CA" dirty="0"/>
              <a:t>Population </a:t>
            </a:r>
            <a:r>
              <a:rPr lang="fr-CA" dirty="0" err="1"/>
              <a:t>dynamics</a:t>
            </a:r>
            <a:endParaRPr lang="fr-CA" dirty="0"/>
          </a:p>
          <a:p>
            <a:pPr lvl="1"/>
            <a:r>
              <a:rPr lang="fr-CA" dirty="0" smtClean="0"/>
              <a:t>…</a:t>
            </a:r>
          </a:p>
          <a:p>
            <a:pPr lvl="1"/>
            <a:endParaRPr lang="fr-CA" dirty="0"/>
          </a:p>
          <a:p>
            <a:r>
              <a:rPr lang="fr-CA" dirty="0" smtClean="0"/>
              <a:t>No </a:t>
            </a:r>
            <a:r>
              <a:rPr lang="fr-CA" dirty="0" err="1" smtClean="0"/>
              <a:t>implementation</a:t>
            </a:r>
            <a:r>
              <a:rPr lang="fr-CA" dirty="0" smtClean="0"/>
              <a:t> of « links »</a:t>
            </a:r>
          </a:p>
          <a:p>
            <a:r>
              <a:rPr lang="fr-FR" dirty="0"/>
              <a:t>No </a:t>
            </a:r>
            <a:r>
              <a:rPr lang="fr-FR" dirty="0" err="1"/>
              <a:t>implementation</a:t>
            </a:r>
            <a:r>
              <a:rPr lang="fr-FR" dirty="0"/>
              <a:t> of the </a:t>
            </a:r>
            <a:r>
              <a:rPr lang="fr-FR" dirty="0" err="1"/>
              <a:t>visual</a:t>
            </a:r>
            <a:r>
              <a:rPr lang="fr-FR" dirty="0"/>
              <a:t> interface</a:t>
            </a:r>
          </a:p>
          <a:p>
            <a:pPr lvl="1"/>
            <a:r>
              <a:rPr lang="fr-FR" dirty="0"/>
              <a:t>Graphics possible </a:t>
            </a:r>
            <a:r>
              <a:rPr lang="fr-FR" dirty="0" err="1"/>
              <a:t>with</a:t>
            </a:r>
            <a:r>
              <a:rPr lang="fr-FR" dirty="0"/>
              <a:t> </a:t>
            </a:r>
            <a:r>
              <a:rPr lang="fr-FR" dirty="0" err="1"/>
              <a:t>regular</a:t>
            </a:r>
            <a:r>
              <a:rPr lang="fr-FR" dirty="0"/>
              <a:t> R </a:t>
            </a:r>
            <a:r>
              <a:rPr lang="fr-FR" dirty="0" err="1"/>
              <a:t>functions</a:t>
            </a:r>
            <a:endParaRPr lang="fr-FR" dirty="0"/>
          </a:p>
          <a:p>
            <a:endParaRPr lang="fr-CA" dirty="0" smtClean="0"/>
          </a:p>
          <a:p>
            <a:pPr lvl="1"/>
            <a:endParaRPr lang="fr-CA" dirty="0"/>
          </a:p>
        </p:txBody>
      </p:sp>
    </p:spTree>
    <p:extLst>
      <p:ext uri="{BB962C8B-B14F-4D97-AF65-F5344CB8AC3E}">
        <p14:creationId xmlns:p14="http://schemas.microsoft.com/office/powerpoint/2010/main" val="3914081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609600"/>
            <a:ext cx="9886675" cy="1320800"/>
          </a:xfrm>
        </p:spPr>
        <p:txBody>
          <a:bodyPr/>
          <a:lstStyle/>
          <a:p>
            <a:r>
              <a:rPr lang="fr-CA" dirty="0" smtClean="0"/>
              <a:t>Main </a:t>
            </a:r>
            <a:r>
              <a:rPr lang="fr-CA" dirty="0" err="1" smtClean="0"/>
              <a:t>steps</a:t>
            </a:r>
            <a:r>
              <a:rPr lang="fr-CA" dirty="0" smtClean="0"/>
              <a:t> to </a:t>
            </a:r>
            <a:r>
              <a:rPr lang="fr-CA" dirty="0" err="1" smtClean="0"/>
              <a:t>build</a:t>
            </a:r>
            <a:r>
              <a:rPr lang="fr-CA" dirty="0" smtClean="0"/>
              <a:t> a model </a:t>
            </a:r>
            <a:r>
              <a:rPr lang="fr-CA" dirty="0" err="1" smtClean="0"/>
              <a:t>with</a:t>
            </a:r>
            <a:r>
              <a:rPr lang="fr-CA" dirty="0"/>
              <a:t> </a:t>
            </a:r>
            <a:r>
              <a:rPr lang="fr-CA" dirty="0" err="1" smtClean="0"/>
              <a:t>NetLogoR</a:t>
            </a:r>
            <a:endParaRPr lang="fr-CA" dirty="0"/>
          </a:p>
        </p:txBody>
      </p:sp>
      <p:sp>
        <p:nvSpPr>
          <p:cNvPr id="3" name="Espace réservé du contenu 2"/>
          <p:cNvSpPr>
            <a:spLocks noGrp="1"/>
          </p:cNvSpPr>
          <p:nvPr>
            <p:ph idx="1"/>
          </p:nvPr>
        </p:nvSpPr>
        <p:spPr>
          <a:xfrm>
            <a:off x="677334" y="1409253"/>
            <a:ext cx="10048040" cy="5206700"/>
          </a:xfrm>
        </p:spPr>
        <p:txBody>
          <a:bodyPr>
            <a:normAutofit/>
          </a:bodyPr>
          <a:lstStyle/>
          <a:p>
            <a:r>
              <a:rPr lang="en-US" dirty="0" smtClean="0"/>
              <a:t>library(</a:t>
            </a:r>
            <a:r>
              <a:rPr lang="en-US" dirty="0" err="1" smtClean="0"/>
              <a:t>NetLogoR</a:t>
            </a:r>
            <a:r>
              <a:rPr lang="en-US" dirty="0" smtClean="0"/>
              <a:t>)</a:t>
            </a:r>
            <a:endParaRPr lang="en-US" dirty="0"/>
          </a:p>
          <a:p>
            <a:r>
              <a:rPr lang="en-US" dirty="0" smtClean="0"/>
              <a:t>Create </a:t>
            </a:r>
            <a:r>
              <a:rPr lang="en-US" dirty="0"/>
              <a:t>the world in which the agents will evolve with the function </a:t>
            </a:r>
            <a:r>
              <a:rPr lang="en-US" dirty="0" err="1"/>
              <a:t>createWorld</a:t>
            </a:r>
            <a:r>
              <a:rPr lang="en-US" dirty="0" smtClean="0"/>
              <a:t>()</a:t>
            </a:r>
          </a:p>
          <a:p>
            <a:r>
              <a:rPr lang="en-US" dirty="0" smtClean="0"/>
              <a:t>Define </a:t>
            </a:r>
            <a:r>
              <a:rPr lang="en-US" dirty="0"/>
              <a:t>and assign values to the patches when creating the world </a:t>
            </a:r>
            <a:r>
              <a:rPr lang="en-US" dirty="0" err="1"/>
              <a:t>createWorld</a:t>
            </a:r>
            <a:r>
              <a:rPr lang="en-US" dirty="0"/>
              <a:t>(..., data = ...) or after using the function </a:t>
            </a:r>
            <a:r>
              <a:rPr lang="en-US" dirty="0" err="1"/>
              <a:t>NLset</a:t>
            </a:r>
            <a:r>
              <a:rPr lang="en-US" dirty="0"/>
              <a:t>(). You can visualize the world with plot(</a:t>
            </a:r>
            <a:r>
              <a:rPr lang="en-US" dirty="0" err="1"/>
              <a:t>nameWorld</a:t>
            </a:r>
            <a:r>
              <a:rPr lang="en-US" dirty="0" smtClean="0"/>
              <a:t>).</a:t>
            </a:r>
            <a:endParaRPr lang="en-US" dirty="0"/>
          </a:p>
          <a:p>
            <a:r>
              <a:rPr lang="en-US" dirty="0"/>
              <a:t>Create the turtles (i.e., moving agents) with the function </a:t>
            </a:r>
            <a:r>
              <a:rPr lang="en-US" dirty="0" err="1"/>
              <a:t>createTurtles</a:t>
            </a:r>
            <a:r>
              <a:rPr lang="en-US" dirty="0"/>
              <a:t>(). You can visualize the turtles by plotting them on the world with points(</a:t>
            </a:r>
            <a:r>
              <a:rPr lang="en-US" dirty="0" err="1"/>
              <a:t>nameTurtles</a:t>
            </a:r>
            <a:r>
              <a:rPr lang="en-US" dirty="0"/>
              <a:t>, </a:t>
            </a:r>
            <a:r>
              <a:rPr lang="en-US" dirty="0" err="1"/>
              <a:t>pch</a:t>
            </a:r>
            <a:r>
              <a:rPr lang="en-US" dirty="0"/>
              <a:t> = 16</a:t>
            </a:r>
            <a:r>
              <a:rPr lang="en-US" dirty="0" smtClean="0"/>
              <a:t>).</a:t>
            </a:r>
            <a:endParaRPr lang="en-US" dirty="0"/>
          </a:p>
          <a:p>
            <a:r>
              <a:rPr lang="en-US" dirty="0"/>
              <a:t>Create the different procedures (i.e., functions affecting the agents) by using the </a:t>
            </a:r>
            <a:r>
              <a:rPr lang="en-US" dirty="0" err="1"/>
              <a:t>NetLogoR</a:t>
            </a:r>
            <a:r>
              <a:rPr lang="en-US" dirty="0"/>
              <a:t> functions, the R functions or some from other packages</a:t>
            </a:r>
            <a:r>
              <a:rPr lang="en-US" dirty="0" smtClean="0"/>
              <a:t>.</a:t>
            </a:r>
            <a:endParaRPr lang="en-US" dirty="0"/>
          </a:p>
          <a:p>
            <a:r>
              <a:rPr lang="en-US" dirty="0"/>
              <a:t>It is useful to test the different procedures individually with a small world and a few numbers of turtles to make sure the code is doing what you want it to do</a:t>
            </a:r>
            <a:r>
              <a:rPr lang="en-US" dirty="0" smtClean="0"/>
              <a:t>.</a:t>
            </a:r>
            <a:endParaRPr lang="en-US" dirty="0"/>
          </a:p>
          <a:p>
            <a:r>
              <a:rPr lang="en-US" dirty="0"/>
              <a:t>Then, build the main procedure for the model. A for-loop or a scheduler function </a:t>
            </a:r>
            <a:r>
              <a:rPr lang="en-US" dirty="0" smtClean="0"/>
              <a:t>can </a:t>
            </a:r>
            <a:r>
              <a:rPr lang="en-US" dirty="0"/>
              <a:t>be used to manage time. The functions placed inside the for-loop or the scheduler function will be iterated the number of time steps defined. </a:t>
            </a:r>
            <a:endParaRPr lang="en-US" dirty="0" smtClean="0"/>
          </a:p>
          <a:p>
            <a:r>
              <a:rPr lang="en-US" dirty="0" smtClean="0"/>
              <a:t>Visualizations </a:t>
            </a:r>
            <a:r>
              <a:rPr lang="en-US" dirty="0"/>
              <a:t>can be </a:t>
            </a:r>
            <a:r>
              <a:rPr lang="en-US" dirty="0" smtClean="0"/>
              <a:t>plotted </a:t>
            </a:r>
            <a:r>
              <a:rPr lang="en-US" dirty="0"/>
              <a:t>at each time step and/or </a:t>
            </a:r>
            <a:r>
              <a:rPr lang="en-US" dirty="0" smtClean="0"/>
              <a:t>at </a:t>
            </a:r>
            <a:r>
              <a:rPr lang="en-US" dirty="0"/>
              <a:t>the end when the iterations are over. Remember that plot functions take time to be executed and can slow down the model.</a:t>
            </a:r>
            <a:endParaRPr lang="fr-CA" dirty="0"/>
          </a:p>
        </p:txBody>
      </p:sp>
    </p:spTree>
    <p:extLst>
      <p:ext uri="{BB962C8B-B14F-4D97-AF65-F5344CB8AC3E}">
        <p14:creationId xmlns:p14="http://schemas.microsoft.com/office/powerpoint/2010/main" val="3875010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
        <p:nvSpPr>
          <p:cNvPr id="3" name="Espace réservé du contenu 2"/>
          <p:cNvSpPr>
            <a:spLocks noGrp="1"/>
          </p:cNvSpPr>
          <p:nvPr>
            <p:ph idx="1"/>
          </p:nvPr>
        </p:nvSpPr>
        <p:spPr>
          <a:xfrm>
            <a:off x="677335" y="2086984"/>
            <a:ext cx="5723466" cy="4518211"/>
          </a:xfrm>
        </p:spPr>
        <p:txBody>
          <a:bodyPr>
            <a:normAutofit lnSpcReduction="10000"/>
          </a:bodyPr>
          <a:lstStyle/>
          <a:p>
            <a:r>
              <a:rPr lang="en-US" dirty="0"/>
              <a:t>A </a:t>
            </a:r>
            <a:r>
              <a:rPr lang="en-US" dirty="0" err="1"/>
              <a:t>worldMatrix</a:t>
            </a:r>
            <a:r>
              <a:rPr lang="en-US" dirty="0"/>
              <a:t> object can be viewed as a grid composed of squared patches (i.e., cells</a:t>
            </a:r>
            <a:r>
              <a:rPr lang="en-US" dirty="0" smtClean="0"/>
              <a:t>), a 2-dimensional landscape.</a:t>
            </a:r>
            <a:endParaRPr lang="en-US" dirty="0"/>
          </a:p>
          <a:p>
            <a:r>
              <a:rPr lang="en-US" dirty="0"/>
              <a:t>Patches have two spatial coordinates </a:t>
            </a:r>
            <a:r>
              <a:rPr lang="en-US" dirty="0" err="1"/>
              <a:t>pxcor</a:t>
            </a:r>
            <a:r>
              <a:rPr lang="en-US" dirty="0"/>
              <a:t> and </a:t>
            </a:r>
            <a:r>
              <a:rPr lang="en-US" dirty="0" err="1"/>
              <a:t>pycor</a:t>
            </a:r>
            <a:r>
              <a:rPr lang="en-US" dirty="0"/>
              <a:t>, representing the location of their center. </a:t>
            </a:r>
          </a:p>
          <a:p>
            <a:r>
              <a:rPr lang="en-US" dirty="0" err="1"/>
              <a:t>pxcor</a:t>
            </a:r>
            <a:r>
              <a:rPr lang="en-US" dirty="0"/>
              <a:t> and </a:t>
            </a:r>
            <a:r>
              <a:rPr lang="en-US" dirty="0" err="1"/>
              <a:t>pycor</a:t>
            </a:r>
            <a:r>
              <a:rPr lang="en-US" dirty="0"/>
              <a:t> are always integer and increment by 1. </a:t>
            </a:r>
            <a:r>
              <a:rPr lang="en-US" dirty="0" err="1"/>
              <a:t>pxcor</a:t>
            </a:r>
            <a:r>
              <a:rPr lang="en-US" dirty="0"/>
              <a:t> increases as you move right and </a:t>
            </a:r>
            <a:r>
              <a:rPr lang="en-US" dirty="0" err="1"/>
              <a:t>pycor</a:t>
            </a:r>
            <a:r>
              <a:rPr lang="en-US" dirty="0"/>
              <a:t> increases as you move up. </a:t>
            </a:r>
          </a:p>
          <a:p>
            <a:r>
              <a:rPr lang="en-US" dirty="0" err="1"/>
              <a:t>pxcor</a:t>
            </a:r>
            <a:r>
              <a:rPr lang="en-US" dirty="0"/>
              <a:t> and </a:t>
            </a:r>
            <a:r>
              <a:rPr lang="en-US" dirty="0" err="1"/>
              <a:t>pycor</a:t>
            </a:r>
            <a:r>
              <a:rPr lang="en-US" dirty="0"/>
              <a:t> can be negative if there are patches to the left or below the patch[0,0].</a:t>
            </a:r>
          </a:p>
          <a:p>
            <a:r>
              <a:rPr lang="en-US" dirty="0" err="1"/>
              <a:t>worldMatrix</a:t>
            </a:r>
            <a:r>
              <a:rPr lang="en-US" dirty="0"/>
              <a:t> do not have coordinate systems</a:t>
            </a:r>
            <a:r>
              <a:rPr lang="en-US" dirty="0" smtClean="0"/>
              <a:t>.</a:t>
            </a:r>
          </a:p>
          <a:p>
            <a:r>
              <a:rPr lang="en-US" dirty="0" err="1" smtClean="0"/>
              <a:t>worldMatrix</a:t>
            </a:r>
            <a:r>
              <a:rPr lang="en-US" dirty="0" smtClean="0"/>
              <a:t> can be viewed as a mix between matrix and </a:t>
            </a:r>
            <a:r>
              <a:rPr lang="en-US" dirty="0" err="1" smtClean="0"/>
              <a:t>RasterLayer</a:t>
            </a:r>
            <a:endParaRPr lang="en-US" dirty="0"/>
          </a:p>
          <a:p>
            <a:endParaRPr lang="fr-CA" dirty="0"/>
          </a:p>
        </p:txBody>
      </p:sp>
      <p:pic>
        <p:nvPicPr>
          <p:cNvPr id="8" name="Image 7"/>
          <p:cNvPicPr>
            <a:picLocks noChangeAspect="1"/>
          </p:cNvPicPr>
          <p:nvPr/>
        </p:nvPicPr>
        <p:blipFill rotWithShape="1">
          <a:blip r:embed="rId2"/>
          <a:srcRect l="56745" t="37335" r="9305" b="8669"/>
          <a:stretch/>
        </p:blipFill>
        <p:spPr>
          <a:xfrm>
            <a:off x="6770146" y="1317810"/>
            <a:ext cx="5432612" cy="5400339"/>
          </a:xfrm>
          <a:prstGeom prst="rect">
            <a:avLst/>
          </a:prstGeom>
        </p:spPr>
      </p:pic>
    </p:spTree>
    <p:extLst>
      <p:ext uri="{BB962C8B-B14F-4D97-AF65-F5344CB8AC3E}">
        <p14:creationId xmlns:p14="http://schemas.microsoft.com/office/powerpoint/2010/main" val="2022512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4" y="1839560"/>
            <a:ext cx="6082054" cy="4765635"/>
          </a:xfrm>
        </p:spPr>
        <p:txBody>
          <a:bodyPr>
            <a:normAutofit/>
          </a:bodyPr>
          <a:lstStyle/>
          <a:p>
            <a:r>
              <a:rPr lang="en-US" dirty="0"/>
              <a:t>This is an e</a:t>
            </a:r>
            <a:r>
              <a:rPr lang="en-US" dirty="0" smtClean="0"/>
              <a:t>xtension </a:t>
            </a:r>
            <a:r>
              <a:rPr lang="en-US" dirty="0"/>
              <a:t>of matrix with 7 additional slots. </a:t>
            </a:r>
            <a:endParaRPr lang="en-US" dirty="0" smtClean="0"/>
          </a:p>
          <a:p>
            <a:pPr marL="0" lvl="0" indent="0" defTabSz="914400" eaLnBrk="0" fontAlgn="base" hangingPunct="0">
              <a:spcBef>
                <a:spcPct val="0"/>
              </a:spcBef>
              <a:spcAft>
                <a:spcPct val="0"/>
              </a:spcAft>
              <a:buClrTx/>
              <a:buSzTx/>
              <a:buNone/>
            </a:pPr>
            <a:r>
              <a:rPr lang="fr-FR" altLang="fr-FR" dirty="0">
                <a:solidFill>
                  <a:srgbClr val="0000FF"/>
                </a:solidFill>
                <a:latin typeface="Lucida Console" panose="020B0609040504020204" pitchFamily="49" charset="0"/>
              </a:rPr>
              <a:t>&gt; </a:t>
            </a:r>
            <a:r>
              <a:rPr lang="fr-FR" altLang="fr-FR" dirty="0" smtClean="0">
                <a:solidFill>
                  <a:srgbClr val="0000FF"/>
                </a:solidFill>
                <a:latin typeface="Lucida Console" panose="020B0609040504020204" pitchFamily="49" charset="0"/>
              </a:rPr>
              <a:t>w1@minPxcor </a:t>
            </a: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0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w1@maxPxcor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4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w1@minPycor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0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w1@maxPycor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4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w1@extent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class </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Extent</a:t>
            </a:r>
            <a:r>
              <a:rPr lang="fr-FR" altLang="fr-FR" dirty="0">
                <a:solidFill>
                  <a:srgbClr val="000000"/>
                </a:solidFill>
                <a:latin typeface="Lucida Console" panose="020B0609040504020204" pitchFamily="49" charset="0"/>
              </a:rPr>
              <a:t>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xmin</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-0.5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xmax</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4.5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ymin</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-0.5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ymax</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4.5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w1@res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1 1</a:t>
            </a:r>
            <a:endParaRPr lang="fr-FR" altLang="fr-FR" sz="4400" dirty="0">
              <a:solidFill>
                <a:schemeClr val="tx1"/>
              </a:solidFill>
              <a:latin typeface="Arial" panose="020B0604020202020204" pitchFamily="34" charset="0"/>
            </a:endParaRPr>
          </a:p>
          <a:p>
            <a:endParaRPr lang="fr-CA" dirty="0"/>
          </a:p>
        </p:txBody>
      </p:sp>
      <p:pic>
        <p:nvPicPr>
          <p:cNvPr id="8" name="Image 7"/>
          <p:cNvPicPr>
            <a:picLocks noChangeAspect="1"/>
          </p:cNvPicPr>
          <p:nvPr/>
        </p:nvPicPr>
        <p:blipFill rotWithShape="1">
          <a:blip r:embed="rId2"/>
          <a:srcRect l="56745" t="37335" r="9305" b="8669"/>
          <a:stretch/>
        </p:blipFill>
        <p:spPr>
          <a:xfrm>
            <a:off x="6759388" y="1270000"/>
            <a:ext cx="5432612" cy="5400339"/>
          </a:xfrm>
          <a:prstGeom prst="rect">
            <a:avLst/>
          </a:prstGeom>
        </p:spPr>
      </p:pic>
      <p:sp>
        <p:nvSpPr>
          <p:cNvPr id="9"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Tree>
    <p:extLst>
      <p:ext uri="{BB962C8B-B14F-4D97-AF65-F5344CB8AC3E}">
        <p14:creationId xmlns:p14="http://schemas.microsoft.com/office/powerpoint/2010/main" val="837121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15" end="15"/>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4" y="1839560"/>
            <a:ext cx="6082054" cy="4765635"/>
          </a:xfrm>
        </p:spPr>
        <p:txBody>
          <a:bodyPr>
            <a:normAutofit fontScale="77500" lnSpcReduction="20000"/>
          </a:bodyPr>
          <a:lstStyle/>
          <a:p>
            <a:pPr mar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w1@pCoords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pxcor</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pycor</a:t>
            </a:r>
            <a:r>
              <a:rPr lang="fr-FR" altLang="fr-FR" dirty="0">
                <a:solidFill>
                  <a:srgbClr val="000000"/>
                </a:solidFill>
                <a:latin typeface="Lucida Console" panose="020B0609040504020204" pitchFamily="49" charset="0"/>
              </a:rPr>
              <a:t>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a:t>
            </a:r>
            <a:r>
              <a:rPr lang="fr-FR" altLang="fr-FR" dirty="0" smtClean="0">
                <a:solidFill>
                  <a:srgbClr val="000000"/>
                </a:solidFill>
                <a:latin typeface="Lucida Console" panose="020B0609040504020204" pitchFamily="49" charset="0"/>
              </a:rPr>
              <a:t>    0     4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4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3</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4,] </a:t>
            </a:r>
            <a:r>
              <a:rPr lang="fr-FR" altLang="fr-FR" dirty="0" smtClean="0">
                <a:solidFill>
                  <a:srgbClr val="000000"/>
                </a:solidFill>
                <a:latin typeface="Lucida Console" panose="020B0609040504020204" pitchFamily="49" charset="0"/>
              </a:rPr>
              <a:t>    3     4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5,] </a:t>
            </a:r>
            <a:r>
              <a:rPr lang="fr-FR" altLang="fr-FR" dirty="0" smtClean="0">
                <a:solidFill>
                  <a:srgbClr val="000000"/>
                </a:solidFill>
                <a:latin typeface="Lucida Console" panose="020B0609040504020204" pitchFamily="49" charset="0"/>
              </a:rPr>
              <a:t>    4     4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6,] </a:t>
            </a:r>
            <a:r>
              <a:rPr lang="fr-FR" altLang="fr-FR" dirty="0" smtClean="0">
                <a:solidFill>
                  <a:srgbClr val="000000"/>
                </a:solidFill>
                <a:latin typeface="Lucida Console" panose="020B0609040504020204" pitchFamily="49" charset="0"/>
              </a:rPr>
              <a:t>    0     3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7,] </a:t>
            </a:r>
            <a:r>
              <a:rPr lang="fr-FR" altLang="fr-FR" dirty="0" smtClean="0">
                <a:solidFill>
                  <a:srgbClr val="000000"/>
                </a:solidFill>
                <a:latin typeface="Lucida Console" panose="020B0609040504020204" pitchFamily="49" charset="0"/>
              </a:rPr>
              <a:t>    1     3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8,] </a:t>
            </a:r>
            <a:r>
              <a:rPr lang="fr-FR" altLang="fr-FR" dirty="0" smtClean="0">
                <a:solidFill>
                  <a:srgbClr val="000000"/>
                </a:solidFill>
                <a:latin typeface="Lucida Console" panose="020B0609040504020204" pitchFamily="49" charset="0"/>
              </a:rPr>
              <a:t>    2     3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9,] </a:t>
            </a:r>
            <a:r>
              <a:rPr lang="fr-FR" altLang="fr-FR" dirty="0" smtClean="0">
                <a:solidFill>
                  <a:srgbClr val="000000"/>
                </a:solidFill>
                <a:latin typeface="Lucida Console" panose="020B0609040504020204" pitchFamily="49" charset="0"/>
              </a:rPr>
              <a:t>    3     3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10,] </a:t>
            </a:r>
            <a:r>
              <a:rPr lang="fr-FR" altLang="fr-FR" dirty="0" smtClean="0">
                <a:solidFill>
                  <a:srgbClr val="000000"/>
                </a:solidFill>
                <a:latin typeface="Lucida Console" panose="020B0609040504020204" pitchFamily="49" charset="0"/>
              </a:rPr>
              <a:t>   4     3</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11,] </a:t>
            </a:r>
            <a:r>
              <a:rPr lang="fr-FR" altLang="fr-FR" dirty="0" smtClean="0">
                <a:solidFill>
                  <a:srgbClr val="000000"/>
                </a:solidFill>
                <a:latin typeface="Lucida Console" panose="020B0609040504020204" pitchFamily="49" charset="0"/>
              </a:rPr>
              <a:t>   0     2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12,] </a:t>
            </a:r>
            <a:r>
              <a:rPr lang="fr-FR" altLang="fr-FR" dirty="0" smtClean="0">
                <a:solidFill>
                  <a:srgbClr val="000000"/>
                </a:solidFill>
                <a:latin typeface="Lucida Console" panose="020B0609040504020204" pitchFamily="49" charset="0"/>
              </a:rPr>
              <a:t>   1     2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13,] </a:t>
            </a:r>
            <a:r>
              <a:rPr lang="fr-FR" altLang="fr-FR" dirty="0" smtClean="0">
                <a:solidFill>
                  <a:srgbClr val="000000"/>
                </a:solidFill>
                <a:latin typeface="Lucida Console" panose="020B0609040504020204" pitchFamily="49" charset="0"/>
              </a:rPr>
              <a:t>   2     2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14,] </a:t>
            </a:r>
            <a:r>
              <a:rPr lang="fr-FR" altLang="fr-FR" dirty="0" smtClean="0">
                <a:solidFill>
                  <a:srgbClr val="000000"/>
                </a:solidFill>
                <a:latin typeface="Lucida Console" panose="020B0609040504020204" pitchFamily="49" charset="0"/>
              </a:rPr>
              <a:t>   3     2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15,] </a:t>
            </a:r>
            <a:r>
              <a:rPr lang="fr-FR" altLang="fr-FR" dirty="0" smtClean="0">
                <a:solidFill>
                  <a:srgbClr val="000000"/>
                </a:solidFill>
                <a:latin typeface="Lucida Console" panose="020B0609040504020204" pitchFamily="49" charset="0"/>
              </a:rPr>
              <a:t>   4     2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16,] </a:t>
            </a:r>
            <a:r>
              <a:rPr lang="fr-FR" altLang="fr-FR" dirty="0" smtClean="0">
                <a:solidFill>
                  <a:srgbClr val="000000"/>
                </a:solidFill>
                <a:latin typeface="Lucida Console" panose="020B0609040504020204" pitchFamily="49" charset="0"/>
              </a:rPr>
              <a:t>   0     </a:t>
            </a:r>
            <a:r>
              <a:rPr lang="fr-FR" altLang="fr-FR" dirty="0">
                <a:solidFill>
                  <a:srgbClr val="000000"/>
                </a:solidFill>
                <a:latin typeface="Lucida Console" panose="020B0609040504020204" pitchFamily="49" charset="0"/>
              </a:rPr>
              <a:t>1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17,] </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1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18,] </a:t>
            </a:r>
            <a:r>
              <a:rPr lang="fr-FR" altLang="fr-FR" dirty="0" smtClean="0">
                <a:solidFill>
                  <a:srgbClr val="000000"/>
                </a:solidFill>
                <a:latin typeface="Lucida Console" panose="020B0609040504020204" pitchFamily="49" charset="0"/>
              </a:rPr>
              <a:t>   2     1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19,] </a:t>
            </a:r>
            <a:r>
              <a:rPr lang="fr-FR" altLang="fr-FR" dirty="0" smtClean="0">
                <a:solidFill>
                  <a:srgbClr val="000000"/>
                </a:solidFill>
                <a:latin typeface="Lucida Console" panose="020B0609040504020204" pitchFamily="49" charset="0"/>
              </a:rPr>
              <a:t>   3     1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20,] </a:t>
            </a:r>
            <a:r>
              <a:rPr lang="fr-FR" altLang="fr-FR" dirty="0" smtClean="0">
                <a:solidFill>
                  <a:srgbClr val="000000"/>
                </a:solidFill>
                <a:latin typeface="Lucida Console" panose="020B0609040504020204" pitchFamily="49" charset="0"/>
              </a:rPr>
              <a:t>   4     1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21,] </a:t>
            </a:r>
            <a:r>
              <a:rPr lang="fr-FR" altLang="fr-FR" dirty="0" smtClean="0">
                <a:solidFill>
                  <a:srgbClr val="000000"/>
                </a:solidFill>
                <a:latin typeface="Lucida Console" panose="020B0609040504020204" pitchFamily="49" charset="0"/>
              </a:rPr>
              <a:t>   0     0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22,] </a:t>
            </a:r>
            <a:r>
              <a:rPr lang="fr-FR" altLang="fr-FR" dirty="0" smtClean="0">
                <a:solidFill>
                  <a:srgbClr val="000000"/>
                </a:solidFill>
                <a:latin typeface="Lucida Console" panose="020B0609040504020204" pitchFamily="49" charset="0"/>
              </a:rPr>
              <a:t>   1     0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23,] </a:t>
            </a:r>
            <a:r>
              <a:rPr lang="fr-FR" altLang="fr-FR" dirty="0" smtClean="0">
                <a:solidFill>
                  <a:srgbClr val="000000"/>
                </a:solidFill>
                <a:latin typeface="Lucida Console" panose="020B0609040504020204" pitchFamily="49" charset="0"/>
              </a:rPr>
              <a:t>   2     0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24,] </a:t>
            </a:r>
            <a:r>
              <a:rPr lang="fr-FR" altLang="fr-FR" dirty="0" smtClean="0">
                <a:solidFill>
                  <a:srgbClr val="000000"/>
                </a:solidFill>
                <a:latin typeface="Lucida Console" panose="020B0609040504020204" pitchFamily="49" charset="0"/>
              </a:rPr>
              <a:t>   3     0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25,] </a:t>
            </a:r>
            <a:r>
              <a:rPr lang="fr-FR" altLang="fr-FR" dirty="0" smtClean="0">
                <a:solidFill>
                  <a:srgbClr val="000000"/>
                </a:solidFill>
                <a:latin typeface="Lucida Console" panose="020B0609040504020204" pitchFamily="49" charset="0"/>
              </a:rPr>
              <a:t>   4     </a:t>
            </a:r>
            <a:r>
              <a:rPr lang="fr-FR" altLang="fr-FR" dirty="0">
                <a:solidFill>
                  <a:srgbClr val="000000"/>
                </a:solidFill>
                <a:latin typeface="Lucida Console" panose="020B0609040504020204" pitchFamily="49" charset="0"/>
              </a:rPr>
              <a:t>0</a:t>
            </a:r>
            <a:endParaRPr lang="fr-FR" altLang="fr-FR" sz="4400" dirty="0">
              <a:solidFill>
                <a:schemeClr val="tx1"/>
              </a:solidFill>
              <a:latin typeface="Arial" panose="020B0604020202020204" pitchFamily="34" charset="0"/>
            </a:endParaRPr>
          </a:p>
          <a:p>
            <a:endParaRPr lang="fr-CA" dirty="0"/>
          </a:p>
        </p:txBody>
      </p:sp>
      <p:pic>
        <p:nvPicPr>
          <p:cNvPr id="8" name="Image 7"/>
          <p:cNvPicPr>
            <a:picLocks noChangeAspect="1"/>
          </p:cNvPicPr>
          <p:nvPr/>
        </p:nvPicPr>
        <p:blipFill rotWithShape="1">
          <a:blip r:embed="rId2"/>
          <a:srcRect l="56745" t="37335" r="9305" b="8669"/>
          <a:stretch/>
        </p:blipFill>
        <p:spPr>
          <a:xfrm>
            <a:off x="6759388" y="1270000"/>
            <a:ext cx="5432612" cy="5400339"/>
          </a:xfrm>
          <a:prstGeom prst="rect">
            <a:avLst/>
          </a:prstGeom>
        </p:spPr>
      </p:pic>
      <p:sp>
        <p:nvSpPr>
          <p:cNvPr id="9"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Tree>
    <p:extLst>
      <p:ext uri="{BB962C8B-B14F-4D97-AF65-F5344CB8AC3E}">
        <p14:creationId xmlns:p14="http://schemas.microsoft.com/office/powerpoint/2010/main" val="89014263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5" y="2086984"/>
            <a:ext cx="6250590" cy="4518211"/>
          </a:xfrm>
        </p:spPr>
        <p:txBody>
          <a:bodyPr>
            <a:normAutofit fontScale="92500"/>
          </a:bodyPr>
          <a:lstStyle/>
          <a:p>
            <a:pPr marL="0" indent="0">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w1@.Data </a:t>
            </a:r>
            <a:endParaRPr lang="fr-FR" altLang="fr-FR" dirty="0" smtClean="0">
              <a:solidFill>
                <a:srgbClr val="0000FF"/>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1]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2]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3]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4]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5]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1,] 0.4763950 0.5136438 0.7306483 0.9009050 0.94322540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2,] 0.4332253 0.7447880 0.6628346 0.3194291 0.89201067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3,] 0.0410270 0.7383873 0.8514184 0.2501377 0.05842418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4,] 0.8851923 0.8573701 0.7687598 0.2047619 0.97493443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5,] 0.3244368 0.2263357 0.6574082 0.5615647 0.47929185</a:t>
            </a:r>
            <a:endParaRPr lang="fr-FR" altLang="fr-FR" sz="3900" dirty="0">
              <a:solidFill>
                <a:schemeClr val="tx1"/>
              </a:solidFill>
              <a:latin typeface="Arial" panose="020B0604020202020204" pitchFamily="34" charset="0"/>
            </a:endParaRPr>
          </a:p>
          <a:p>
            <a:endParaRPr lang="en-US" dirty="0" smtClean="0"/>
          </a:p>
          <a:p>
            <a:r>
              <a:rPr lang="en-US" dirty="0" smtClean="0"/>
              <a:t>The </a:t>
            </a:r>
            <a:r>
              <a:rPr lang="en-US" dirty="0"/>
              <a:t>methods [] and [] &lt;- retrieve or assign values for the patches in the given order of the patches coordinates provided. When no patches coordinates are provided, the values retrieved or assigned is done in the order of the cell numbers as defined in in Raster* objects (i.e., by rows).</a:t>
            </a:r>
            <a:endParaRPr lang="fr-CA" dirty="0"/>
          </a:p>
          <a:p>
            <a:endParaRPr lang="fr-CA" dirty="0"/>
          </a:p>
        </p:txBody>
      </p:sp>
      <p:pic>
        <p:nvPicPr>
          <p:cNvPr id="8" name="Image 7"/>
          <p:cNvPicPr>
            <a:picLocks noChangeAspect="1"/>
          </p:cNvPicPr>
          <p:nvPr/>
        </p:nvPicPr>
        <p:blipFill rotWithShape="1">
          <a:blip r:embed="rId2"/>
          <a:srcRect l="56745" t="37335" r="9305" b="8669"/>
          <a:stretch/>
        </p:blipFill>
        <p:spPr>
          <a:xfrm>
            <a:off x="6770146" y="1468419"/>
            <a:ext cx="5432612" cy="5400339"/>
          </a:xfrm>
          <a:prstGeom prst="rect">
            <a:avLst/>
          </a:prstGeom>
        </p:spPr>
      </p:pic>
      <p:sp>
        <p:nvSpPr>
          <p:cNvPr id="7"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Tree>
    <p:extLst>
      <p:ext uri="{BB962C8B-B14F-4D97-AF65-F5344CB8AC3E}">
        <p14:creationId xmlns:p14="http://schemas.microsoft.com/office/powerpoint/2010/main" val="3913229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contenu 7"/>
          <p:cNvSpPr>
            <a:spLocks noGrp="1"/>
          </p:cNvSpPr>
          <p:nvPr>
            <p:ph idx="1"/>
          </p:nvPr>
        </p:nvSpPr>
        <p:spPr>
          <a:xfrm>
            <a:off x="268940" y="1764254"/>
            <a:ext cx="10832951" cy="5093745"/>
          </a:xfrm>
        </p:spPr>
        <p:txBody>
          <a:bodyPr>
            <a:normAutofit fontScale="92500" lnSpcReduction="10000"/>
          </a:bodyPr>
          <a:lstStyle/>
          <a:p>
            <a:r>
              <a:rPr lang="en-US" dirty="0"/>
              <a:t>The </a:t>
            </a:r>
            <a:r>
              <a:rPr lang="en-US" dirty="0" err="1"/>
              <a:t>worldArray</a:t>
            </a:r>
            <a:r>
              <a:rPr lang="en-US" dirty="0"/>
              <a:t> </a:t>
            </a:r>
            <a:r>
              <a:rPr lang="en-US" dirty="0" smtClean="0"/>
              <a:t>class is </a:t>
            </a:r>
            <a:r>
              <a:rPr lang="en-US" dirty="0"/>
              <a:t>a collection of several </a:t>
            </a:r>
            <a:r>
              <a:rPr lang="en-US" dirty="0" err="1" smtClean="0"/>
              <a:t>worldMatrix</a:t>
            </a:r>
            <a:r>
              <a:rPr lang="en-US" dirty="0" smtClean="0"/>
              <a:t> objects </a:t>
            </a:r>
            <a:r>
              <a:rPr lang="en-US" dirty="0"/>
              <a:t>with the same extent </a:t>
            </a:r>
            <a:r>
              <a:rPr lang="en-US" dirty="0" smtClean="0"/>
              <a:t>stacked </a:t>
            </a:r>
            <a:r>
              <a:rPr lang="en-US" dirty="0"/>
              <a:t>together. It is used to keep more than one value per patch</a:t>
            </a:r>
            <a:r>
              <a:rPr lang="en-US" dirty="0" smtClean="0"/>
              <a:t>.</a:t>
            </a:r>
          </a:p>
          <a:p>
            <a:r>
              <a:rPr lang="en-US" dirty="0" err="1" smtClean="0"/>
              <a:t>worldArray</a:t>
            </a:r>
            <a:r>
              <a:rPr lang="en-US" dirty="0" smtClean="0"/>
              <a:t> can be viewed as a mix between array and </a:t>
            </a:r>
            <a:r>
              <a:rPr lang="en-US" dirty="0" err="1" smtClean="0"/>
              <a:t>RasterStack</a:t>
            </a:r>
            <a:r>
              <a:rPr lang="en-US" dirty="0" smtClean="0"/>
              <a:t>.</a:t>
            </a:r>
          </a:p>
          <a:p>
            <a:endParaRPr lang="en-US" sz="1400" dirty="0" smtClean="0"/>
          </a:p>
          <a:p>
            <a:pPr marL="0" indent="0">
              <a:spcBef>
                <a:spcPts val="0"/>
              </a:spcBef>
              <a:buNone/>
            </a:pPr>
            <a:r>
              <a:rPr lang="fr-FR" altLang="fr-FR" sz="1400" dirty="0">
                <a:solidFill>
                  <a:srgbClr val="0000FF"/>
                </a:solidFill>
                <a:latin typeface="Lucida Console" panose="020B0609040504020204" pitchFamily="49" charset="0"/>
              </a:rPr>
              <a:t>&gt; </a:t>
            </a:r>
            <a:r>
              <a:rPr lang="fr-FR" altLang="fr-FR" sz="1400" dirty="0" smtClean="0">
                <a:solidFill>
                  <a:srgbClr val="0000FF"/>
                </a:solidFill>
                <a:latin typeface="Lucida Console" panose="020B0609040504020204" pitchFamily="49" charset="0"/>
              </a:rPr>
              <a:t>w1 </a:t>
            </a:r>
            <a:r>
              <a:rPr lang="fr-FR" altLang="fr-FR" sz="1400" dirty="0">
                <a:solidFill>
                  <a:srgbClr val="0000FF"/>
                </a:solidFill>
                <a:latin typeface="Lucida Console" panose="020B0609040504020204" pitchFamily="49" charset="0"/>
              </a:rPr>
              <a:t>&lt;- </a:t>
            </a:r>
            <a:r>
              <a:rPr lang="fr-FR" altLang="fr-FR" sz="1400" dirty="0" err="1">
                <a:solidFill>
                  <a:srgbClr val="0000FF"/>
                </a:solidFill>
                <a:latin typeface="Lucida Console" panose="020B0609040504020204" pitchFamily="49" charset="0"/>
              </a:rPr>
              <a:t>createWorld</a:t>
            </a:r>
            <a:r>
              <a:rPr lang="fr-FR" altLang="fr-FR" sz="1400" dirty="0">
                <a:solidFill>
                  <a:srgbClr val="0000FF"/>
                </a:solidFill>
                <a:latin typeface="Lucida Console" panose="020B0609040504020204" pitchFamily="49" charset="0"/>
              </a:rPr>
              <a:t>(</a:t>
            </a:r>
            <a:r>
              <a:rPr lang="fr-FR" altLang="fr-FR" sz="1400" dirty="0" err="1">
                <a:solidFill>
                  <a:srgbClr val="0000FF"/>
                </a:solidFill>
                <a:latin typeface="Lucida Console" panose="020B0609040504020204" pitchFamily="49" charset="0"/>
              </a:rPr>
              <a:t>minPxcor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maxPxcor</a:t>
            </a:r>
            <a:r>
              <a:rPr lang="fr-FR" altLang="fr-FR" sz="1400" dirty="0">
                <a:solidFill>
                  <a:srgbClr val="0000FF"/>
                </a:solidFill>
                <a:latin typeface="Lucida Console" panose="020B0609040504020204" pitchFamily="49" charset="0"/>
              </a:rPr>
              <a:t> = 4, </a:t>
            </a:r>
            <a:r>
              <a:rPr lang="fr-FR" altLang="fr-FR" sz="1400" dirty="0" err="1">
                <a:solidFill>
                  <a:srgbClr val="0000FF"/>
                </a:solidFill>
                <a:latin typeface="Lucida Console" panose="020B0609040504020204" pitchFamily="49" charset="0"/>
              </a:rPr>
              <a:t>minPycor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maxPycor</a:t>
            </a:r>
            <a:r>
              <a:rPr lang="fr-FR" altLang="fr-FR" sz="1400" dirty="0">
                <a:solidFill>
                  <a:srgbClr val="0000FF"/>
                </a:solidFill>
                <a:latin typeface="Lucida Console" panose="020B0609040504020204" pitchFamily="49" charset="0"/>
              </a:rPr>
              <a:t> = 4, data = 1:25) </a:t>
            </a:r>
            <a:endParaRPr lang="fr-FR" altLang="fr-FR" sz="1400" dirty="0" smtClean="0">
              <a:solidFill>
                <a:srgbClr val="0000FF"/>
              </a:solidFill>
              <a:latin typeface="Lucida Console" panose="020B0609040504020204" pitchFamily="49" charset="0"/>
            </a:endParaRPr>
          </a:p>
          <a:p>
            <a:pPr marL="0" indent="0">
              <a:spcBef>
                <a:spcPts val="0"/>
              </a:spcBef>
              <a:buNone/>
            </a:pPr>
            <a:r>
              <a:rPr lang="fr-FR" altLang="fr-FR" sz="1400" dirty="0">
                <a:solidFill>
                  <a:srgbClr val="0000FF"/>
                </a:solidFill>
                <a:latin typeface="Lucida Console" panose="020B0609040504020204" pitchFamily="49" charset="0"/>
              </a:rPr>
              <a:t>&gt; </a:t>
            </a:r>
            <a:r>
              <a:rPr lang="fr-FR" altLang="fr-FR" sz="1400" dirty="0" smtClean="0">
                <a:solidFill>
                  <a:srgbClr val="0000FF"/>
                </a:solidFill>
                <a:latin typeface="Lucida Console" panose="020B0609040504020204" pitchFamily="49" charset="0"/>
              </a:rPr>
              <a:t>w2 </a:t>
            </a:r>
            <a:r>
              <a:rPr lang="fr-FR" altLang="fr-FR" sz="1400" dirty="0">
                <a:solidFill>
                  <a:srgbClr val="0000FF"/>
                </a:solidFill>
                <a:latin typeface="Lucida Console" panose="020B0609040504020204" pitchFamily="49" charset="0"/>
              </a:rPr>
              <a:t>&lt;- </a:t>
            </a:r>
            <a:r>
              <a:rPr lang="fr-FR" altLang="fr-FR" sz="1400" dirty="0" err="1">
                <a:solidFill>
                  <a:srgbClr val="0000FF"/>
                </a:solidFill>
                <a:latin typeface="Lucida Console" panose="020B0609040504020204" pitchFamily="49" charset="0"/>
              </a:rPr>
              <a:t>createWorld</a:t>
            </a:r>
            <a:r>
              <a:rPr lang="fr-FR" altLang="fr-FR" sz="1400" dirty="0">
                <a:solidFill>
                  <a:srgbClr val="0000FF"/>
                </a:solidFill>
                <a:latin typeface="Lucida Console" panose="020B0609040504020204" pitchFamily="49" charset="0"/>
              </a:rPr>
              <a:t>(</a:t>
            </a:r>
            <a:r>
              <a:rPr lang="fr-FR" altLang="fr-FR" sz="1400" dirty="0" err="1">
                <a:solidFill>
                  <a:srgbClr val="0000FF"/>
                </a:solidFill>
                <a:latin typeface="Lucida Console" panose="020B0609040504020204" pitchFamily="49" charset="0"/>
              </a:rPr>
              <a:t>minPxcor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maxPxcor</a:t>
            </a:r>
            <a:r>
              <a:rPr lang="fr-FR" altLang="fr-FR" sz="1400" dirty="0">
                <a:solidFill>
                  <a:srgbClr val="0000FF"/>
                </a:solidFill>
                <a:latin typeface="Lucida Console" panose="020B0609040504020204" pitchFamily="49" charset="0"/>
              </a:rPr>
              <a:t> = 4, </a:t>
            </a:r>
            <a:r>
              <a:rPr lang="fr-FR" altLang="fr-FR" sz="1400" dirty="0" err="1">
                <a:solidFill>
                  <a:srgbClr val="0000FF"/>
                </a:solidFill>
                <a:latin typeface="Lucida Console" panose="020B0609040504020204" pitchFamily="49" charset="0"/>
              </a:rPr>
              <a:t>minPycor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maxPycor</a:t>
            </a:r>
            <a:r>
              <a:rPr lang="fr-FR" altLang="fr-FR" sz="1400" dirty="0">
                <a:solidFill>
                  <a:srgbClr val="0000FF"/>
                </a:solidFill>
                <a:latin typeface="Lucida Console" panose="020B0609040504020204" pitchFamily="49" charset="0"/>
              </a:rPr>
              <a:t> = 4, data = 25:1) </a:t>
            </a:r>
            <a:endParaRPr lang="fr-FR" altLang="fr-FR" sz="1400" dirty="0" smtClean="0">
              <a:solidFill>
                <a:srgbClr val="0000FF"/>
              </a:solidFill>
              <a:latin typeface="Lucida Console" panose="020B0609040504020204" pitchFamily="49" charset="0"/>
            </a:endParaRPr>
          </a:p>
          <a:p>
            <a:pPr marL="0" indent="0">
              <a:spcBef>
                <a:spcPts val="0"/>
              </a:spcBef>
              <a:buNone/>
            </a:pPr>
            <a:r>
              <a:rPr lang="fr-FR" altLang="fr-FR" sz="1400" dirty="0" smtClean="0">
                <a:solidFill>
                  <a:srgbClr val="0000FF"/>
                </a:solidFill>
                <a:latin typeface="Lucida Console" panose="020B0609040504020204" pitchFamily="49" charset="0"/>
              </a:rPr>
              <a:t>&gt; </a:t>
            </a:r>
            <a:r>
              <a:rPr lang="fr-FR" altLang="fr-FR" sz="1400" dirty="0">
                <a:solidFill>
                  <a:srgbClr val="0000FF"/>
                </a:solidFill>
                <a:latin typeface="Lucida Console" panose="020B0609040504020204" pitchFamily="49" charset="0"/>
              </a:rPr>
              <a:t>w3 &lt;- </a:t>
            </a:r>
            <a:r>
              <a:rPr lang="fr-FR" altLang="fr-FR" sz="1400" dirty="0" err="1">
                <a:solidFill>
                  <a:srgbClr val="0000FF"/>
                </a:solidFill>
                <a:latin typeface="Lucida Console" panose="020B0609040504020204" pitchFamily="49" charset="0"/>
              </a:rPr>
              <a:t>stackWorlds</a:t>
            </a:r>
            <a:r>
              <a:rPr lang="fr-FR" altLang="fr-FR" sz="1400" dirty="0">
                <a:solidFill>
                  <a:srgbClr val="0000FF"/>
                </a:solidFill>
                <a:latin typeface="Lucida Console" panose="020B0609040504020204" pitchFamily="49" charset="0"/>
              </a:rPr>
              <a:t>(w1, w2</a:t>
            </a:r>
            <a:r>
              <a:rPr lang="fr-FR" altLang="fr-FR" sz="1400" dirty="0" smtClean="0">
                <a:solidFill>
                  <a:srgbClr val="0000FF"/>
                </a:solidFill>
                <a:latin typeface="Lucida Console" panose="020B0609040504020204" pitchFamily="49" charset="0"/>
              </a:rPr>
              <a:t>)</a:t>
            </a:r>
          </a:p>
          <a:p>
            <a:pPr marL="0" indent="0">
              <a:spcBef>
                <a:spcPts val="0"/>
              </a:spcBef>
              <a:buNone/>
            </a:pPr>
            <a:r>
              <a:rPr lang="fr-FR" altLang="fr-FR" sz="1400" dirty="0" smtClean="0">
                <a:solidFill>
                  <a:srgbClr val="0000FF"/>
                </a:solidFill>
                <a:latin typeface="Lucida Console" panose="020B0609040504020204" pitchFamily="49" charset="0"/>
              </a:rPr>
              <a:t>&gt; plot(w3)</a:t>
            </a:r>
            <a:endParaRPr lang="fr-FR" altLang="fr-FR" sz="1400" dirty="0">
              <a:solidFill>
                <a:schemeClr val="tx1"/>
              </a:solidFill>
              <a:latin typeface="Arial" panose="020B0604020202020204" pitchFamily="34" charset="0"/>
            </a:endParaRPr>
          </a:p>
          <a:p>
            <a:pPr marL="0" indent="0">
              <a:spcBef>
                <a:spcPts val="0"/>
              </a:spcBef>
              <a:buNone/>
            </a:pPr>
            <a:endParaRPr lang="en-US" sz="1400" dirty="0"/>
          </a:p>
          <a:p>
            <a:pPr marL="0" indent="0">
              <a:spcBef>
                <a:spcPts val="0"/>
              </a:spcBef>
              <a:buNone/>
            </a:pPr>
            <a:r>
              <a:rPr lang="fr-FR" altLang="fr-FR" sz="1400" dirty="0">
                <a:solidFill>
                  <a:srgbClr val="0000FF"/>
                </a:solidFill>
                <a:latin typeface="Lucida Console" panose="020B0609040504020204" pitchFamily="49" charset="0"/>
              </a:rPr>
              <a:t>&gt; w3@.Data </a:t>
            </a:r>
            <a:endParaRPr lang="fr-FR" altLang="fr-FR" sz="1400" dirty="0" smtClean="0">
              <a:solidFill>
                <a:srgbClr val="0000FF"/>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 w1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1] [,2] [,3] [,4] [,5]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1,] </a:t>
            </a:r>
            <a:r>
              <a:rPr lang="fr-FR" altLang="fr-FR" sz="1400" dirty="0" smtClean="0">
                <a:solidFill>
                  <a:srgbClr val="000000"/>
                </a:solidFill>
                <a:latin typeface="Lucida Console" panose="020B0609040504020204" pitchFamily="49" charset="0"/>
              </a:rPr>
              <a:t>   1    2    3    4    5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2,] </a:t>
            </a:r>
            <a:r>
              <a:rPr lang="fr-FR" altLang="fr-FR" sz="1400" dirty="0" smtClean="0">
                <a:solidFill>
                  <a:srgbClr val="000000"/>
                </a:solidFill>
                <a:latin typeface="Lucida Console" panose="020B0609040504020204" pitchFamily="49" charset="0"/>
              </a:rPr>
              <a:t>   6    7    8    9   10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3</a:t>
            </a:r>
            <a:r>
              <a:rPr lang="fr-FR" altLang="fr-FR" sz="1400" dirty="0" smtClean="0">
                <a:solidFill>
                  <a:srgbClr val="000000"/>
                </a:solidFill>
                <a:latin typeface="Lucida Console" panose="020B0609040504020204" pitchFamily="49" charset="0"/>
              </a:rPr>
              <a:t>,]   11   </a:t>
            </a:r>
            <a:r>
              <a:rPr lang="fr-FR" altLang="fr-FR" sz="1400" dirty="0">
                <a:solidFill>
                  <a:srgbClr val="000000"/>
                </a:solidFill>
                <a:latin typeface="Lucida Console" panose="020B0609040504020204" pitchFamily="49" charset="0"/>
              </a:rPr>
              <a:t>12 </a:t>
            </a:r>
            <a:r>
              <a:rPr lang="fr-FR" altLang="fr-FR" sz="1400" dirty="0" smtClean="0">
                <a:solidFill>
                  <a:srgbClr val="000000"/>
                </a:solidFill>
                <a:latin typeface="Lucida Console" panose="020B0609040504020204" pitchFamily="49" charset="0"/>
              </a:rPr>
              <a:t>  13   14   </a:t>
            </a:r>
            <a:r>
              <a:rPr lang="fr-FR" altLang="fr-FR" sz="1400" dirty="0">
                <a:solidFill>
                  <a:srgbClr val="000000"/>
                </a:solidFill>
                <a:latin typeface="Lucida Console" panose="020B0609040504020204" pitchFamily="49" charset="0"/>
              </a:rPr>
              <a:t>15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4,] </a:t>
            </a:r>
            <a:r>
              <a:rPr lang="fr-FR" altLang="fr-FR" sz="1400" dirty="0" smtClean="0">
                <a:solidFill>
                  <a:srgbClr val="000000"/>
                </a:solidFill>
                <a:latin typeface="Lucida Console" panose="020B0609040504020204" pitchFamily="49" charset="0"/>
              </a:rPr>
              <a:t>  16   </a:t>
            </a:r>
            <a:r>
              <a:rPr lang="fr-FR" altLang="fr-FR" sz="1400" dirty="0">
                <a:solidFill>
                  <a:srgbClr val="000000"/>
                </a:solidFill>
                <a:latin typeface="Lucida Console" panose="020B0609040504020204" pitchFamily="49" charset="0"/>
              </a:rPr>
              <a:t>17 </a:t>
            </a:r>
            <a:r>
              <a:rPr lang="fr-FR" altLang="fr-FR" sz="1400" dirty="0" smtClean="0">
                <a:solidFill>
                  <a:srgbClr val="000000"/>
                </a:solidFill>
                <a:latin typeface="Lucida Console" panose="020B0609040504020204" pitchFamily="49" charset="0"/>
              </a:rPr>
              <a:t>  18   </a:t>
            </a:r>
            <a:r>
              <a:rPr lang="fr-FR" altLang="fr-FR" sz="1400" dirty="0">
                <a:solidFill>
                  <a:srgbClr val="000000"/>
                </a:solidFill>
                <a:latin typeface="Lucida Console" panose="020B0609040504020204" pitchFamily="49" charset="0"/>
              </a:rPr>
              <a:t>19 </a:t>
            </a:r>
            <a:r>
              <a:rPr lang="fr-FR" altLang="fr-FR" sz="1400" dirty="0" smtClean="0">
                <a:solidFill>
                  <a:srgbClr val="000000"/>
                </a:solidFill>
                <a:latin typeface="Lucida Console" panose="020B0609040504020204" pitchFamily="49" charset="0"/>
              </a:rPr>
              <a:t>  20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5,] </a:t>
            </a:r>
            <a:r>
              <a:rPr lang="fr-FR" altLang="fr-FR" sz="1400" dirty="0" smtClean="0">
                <a:solidFill>
                  <a:srgbClr val="000000"/>
                </a:solidFill>
                <a:latin typeface="Lucida Console" panose="020B0609040504020204" pitchFamily="49" charset="0"/>
              </a:rPr>
              <a:t>  21   22   23   </a:t>
            </a:r>
            <a:r>
              <a:rPr lang="fr-FR" altLang="fr-FR" sz="1400" dirty="0">
                <a:solidFill>
                  <a:srgbClr val="000000"/>
                </a:solidFill>
                <a:latin typeface="Lucida Console" panose="020B0609040504020204" pitchFamily="49" charset="0"/>
              </a:rPr>
              <a:t>24 </a:t>
            </a:r>
            <a:r>
              <a:rPr lang="fr-FR" altLang="fr-FR" sz="1400" dirty="0" smtClean="0">
                <a:solidFill>
                  <a:srgbClr val="000000"/>
                </a:solidFill>
                <a:latin typeface="Lucida Console" panose="020B0609040504020204" pitchFamily="49" charset="0"/>
              </a:rPr>
              <a:t>  25 </a:t>
            </a: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 w2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1] [,2] [,3] [,4] [,5]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1,] </a:t>
            </a:r>
            <a:r>
              <a:rPr lang="fr-FR" altLang="fr-FR" sz="1400" dirty="0" smtClean="0">
                <a:solidFill>
                  <a:srgbClr val="000000"/>
                </a:solidFill>
                <a:latin typeface="Lucida Console" panose="020B0609040504020204" pitchFamily="49" charset="0"/>
              </a:rPr>
              <a:t>  25   24   23   22   </a:t>
            </a:r>
            <a:r>
              <a:rPr lang="fr-FR" altLang="fr-FR" sz="1400" dirty="0">
                <a:solidFill>
                  <a:srgbClr val="000000"/>
                </a:solidFill>
                <a:latin typeface="Lucida Console" panose="020B0609040504020204" pitchFamily="49" charset="0"/>
              </a:rPr>
              <a:t>21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2,] </a:t>
            </a:r>
            <a:r>
              <a:rPr lang="fr-FR" altLang="fr-FR" sz="1400" dirty="0" smtClean="0">
                <a:solidFill>
                  <a:srgbClr val="000000"/>
                </a:solidFill>
                <a:latin typeface="Lucida Console" panose="020B0609040504020204" pitchFamily="49" charset="0"/>
              </a:rPr>
              <a:t>  20   19   </a:t>
            </a:r>
            <a:r>
              <a:rPr lang="fr-FR" altLang="fr-FR" sz="1400" dirty="0">
                <a:solidFill>
                  <a:srgbClr val="000000"/>
                </a:solidFill>
                <a:latin typeface="Lucida Console" panose="020B0609040504020204" pitchFamily="49" charset="0"/>
              </a:rPr>
              <a:t>18 </a:t>
            </a:r>
            <a:r>
              <a:rPr lang="fr-FR" altLang="fr-FR" sz="1400" dirty="0" smtClean="0">
                <a:solidFill>
                  <a:srgbClr val="000000"/>
                </a:solidFill>
                <a:latin typeface="Lucida Console" panose="020B0609040504020204" pitchFamily="49" charset="0"/>
              </a:rPr>
              <a:t>  17   </a:t>
            </a:r>
            <a:r>
              <a:rPr lang="fr-FR" altLang="fr-FR" sz="1400" dirty="0">
                <a:solidFill>
                  <a:srgbClr val="000000"/>
                </a:solidFill>
                <a:latin typeface="Lucida Console" panose="020B0609040504020204" pitchFamily="49" charset="0"/>
              </a:rPr>
              <a:t>16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[3</a:t>
            </a:r>
            <a:r>
              <a:rPr lang="fr-FR" altLang="fr-FR" sz="1400" dirty="0">
                <a:solidFill>
                  <a:srgbClr val="000000"/>
                </a:solidFill>
                <a:latin typeface="Lucida Console" panose="020B0609040504020204" pitchFamily="49" charset="0"/>
              </a:rPr>
              <a:t>,] </a:t>
            </a:r>
            <a:r>
              <a:rPr lang="fr-FR" altLang="fr-FR" sz="1400" dirty="0" smtClean="0">
                <a:solidFill>
                  <a:srgbClr val="000000"/>
                </a:solidFill>
                <a:latin typeface="Lucida Console" panose="020B0609040504020204" pitchFamily="49" charset="0"/>
              </a:rPr>
              <a:t>  15   14   13   12   11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4,] </a:t>
            </a:r>
            <a:r>
              <a:rPr lang="fr-FR" altLang="fr-FR" sz="1400" dirty="0" smtClean="0">
                <a:solidFill>
                  <a:srgbClr val="000000"/>
                </a:solidFill>
                <a:latin typeface="Lucida Console" panose="020B0609040504020204" pitchFamily="49" charset="0"/>
              </a:rPr>
              <a:t>  10    9    8    7    </a:t>
            </a:r>
            <a:r>
              <a:rPr lang="fr-FR" altLang="fr-FR" sz="1400" dirty="0">
                <a:solidFill>
                  <a:srgbClr val="000000"/>
                </a:solidFill>
                <a:latin typeface="Lucida Console" panose="020B0609040504020204" pitchFamily="49" charset="0"/>
              </a:rPr>
              <a:t>6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5,] </a:t>
            </a:r>
            <a:r>
              <a:rPr lang="fr-FR" altLang="fr-FR" sz="1400" dirty="0" smtClean="0">
                <a:solidFill>
                  <a:srgbClr val="000000"/>
                </a:solidFill>
                <a:latin typeface="Lucida Console" panose="020B0609040504020204" pitchFamily="49" charset="0"/>
              </a:rPr>
              <a:t>   5    4    3    2    </a:t>
            </a:r>
            <a:r>
              <a:rPr lang="fr-FR" altLang="fr-FR" sz="1400" dirty="0">
                <a:solidFill>
                  <a:srgbClr val="000000"/>
                </a:solidFill>
                <a:latin typeface="Lucida Console" panose="020B0609040504020204" pitchFamily="49" charset="0"/>
              </a:rPr>
              <a:t>1</a:t>
            </a:r>
            <a:endParaRPr lang="fr-FR" altLang="fr-FR" sz="1400" dirty="0">
              <a:solidFill>
                <a:schemeClr val="tx1"/>
              </a:solidFill>
              <a:latin typeface="Arial" panose="020B0604020202020204" pitchFamily="34" charset="0"/>
            </a:endParaRPr>
          </a:p>
          <a:p>
            <a:endParaRPr lang="fr-CA" dirty="0"/>
          </a:p>
          <a:p>
            <a:endParaRPr lang="fr-CA" dirty="0"/>
          </a:p>
        </p:txBody>
      </p:sp>
      <p:pic>
        <p:nvPicPr>
          <p:cNvPr id="11" name="Image 10"/>
          <p:cNvPicPr>
            <a:picLocks noChangeAspect="1"/>
          </p:cNvPicPr>
          <p:nvPr/>
        </p:nvPicPr>
        <p:blipFill rotWithShape="1">
          <a:blip r:embed="rId2"/>
          <a:srcRect l="52308" t="62827" r="902" b="4367"/>
          <a:stretch/>
        </p:blipFill>
        <p:spPr>
          <a:xfrm>
            <a:off x="4748321" y="3596041"/>
            <a:ext cx="7443679" cy="3261958"/>
          </a:xfrm>
          <a:prstGeom prst="rect">
            <a:avLst/>
          </a:prstGeom>
        </p:spPr>
      </p:pic>
      <p:sp>
        <p:nvSpPr>
          <p:cNvPr id="14"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Tree>
    <p:extLst>
      <p:ext uri="{BB962C8B-B14F-4D97-AF65-F5344CB8AC3E}">
        <p14:creationId xmlns:p14="http://schemas.microsoft.com/office/powerpoint/2010/main" val="2919898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8">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8">
                                            <p:txEl>
                                              <p:pRg st="15" end="15"/>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8">
                                            <p:txEl>
                                              <p:pRg st="16" end="16"/>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8">
                                            <p:txEl>
                                              <p:pRg st="17" end="17"/>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8">
                                            <p:txEl>
                                              <p:pRg st="18" end="18"/>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
                                            <p:txEl>
                                              <p:pRg st="19" end="19"/>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8">
                                            <p:txEl>
                                              <p:pRg st="20" end="20"/>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8">
                                            <p:txEl>
                                              <p:pRg st="21" end="21"/>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8">
                                            <p:txEl>
                                              <p:pRg st="22" end="2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err="1" smtClean="0"/>
              <a:t>NetLogoR</a:t>
            </a:r>
            <a:endParaRPr lang="fr-CA" dirty="0"/>
          </a:p>
        </p:txBody>
      </p:sp>
    </p:spTree>
    <p:extLst>
      <p:ext uri="{BB962C8B-B14F-4D97-AF65-F5344CB8AC3E}">
        <p14:creationId xmlns:p14="http://schemas.microsoft.com/office/powerpoint/2010/main" val="236335627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
        <p:nvSpPr>
          <p:cNvPr id="4" name="Espace réservé du contenu 3"/>
          <p:cNvSpPr>
            <a:spLocks noGrp="1"/>
          </p:cNvSpPr>
          <p:nvPr>
            <p:ph idx="1"/>
          </p:nvPr>
        </p:nvSpPr>
        <p:spPr>
          <a:xfrm>
            <a:off x="677333" y="2160589"/>
            <a:ext cx="10091071" cy="3880773"/>
          </a:xfrm>
        </p:spPr>
        <p:txBody>
          <a:bodyPr/>
          <a:lstStyle/>
          <a:p>
            <a:r>
              <a:rPr lang="en-US" dirty="0"/>
              <a:t>By default the world is bounded (not « wrapped »). But you can make the world a torus so that when a turtle moves past the edge of the world, it disappears and reappears on the opposite edge. This option is an argument in some functions.</a:t>
            </a:r>
          </a:p>
          <a:p>
            <a:r>
              <a:rPr lang="en-US" dirty="0"/>
              <a:t>plot(</a:t>
            </a:r>
            <a:r>
              <a:rPr lang="en-US" dirty="0" err="1"/>
              <a:t>nameWorld</a:t>
            </a:r>
            <a:r>
              <a:rPr lang="en-US" dirty="0"/>
              <a:t>) works with both </a:t>
            </a:r>
            <a:r>
              <a:rPr lang="en-US" dirty="0" err="1"/>
              <a:t>worldMatrix</a:t>
            </a:r>
            <a:r>
              <a:rPr lang="en-US" dirty="0"/>
              <a:t> and </a:t>
            </a:r>
            <a:r>
              <a:rPr lang="en-US" dirty="0" err="1"/>
              <a:t>worldArray</a:t>
            </a:r>
            <a:r>
              <a:rPr lang="en-US" dirty="0"/>
              <a:t>. To visualize only one layer of a </a:t>
            </a:r>
            <a:r>
              <a:rPr lang="en-US" dirty="0" err="1" smtClean="0"/>
              <a:t>worldArray</a:t>
            </a:r>
            <a:r>
              <a:rPr lang="en-US" dirty="0" smtClean="0"/>
              <a:t>, use plot(</a:t>
            </a:r>
            <a:r>
              <a:rPr lang="en-US" dirty="0" err="1" smtClean="0"/>
              <a:t>nameWorldArray</a:t>
            </a:r>
            <a:r>
              <a:rPr lang="en-US" dirty="0"/>
              <a:t>[[</a:t>
            </a:r>
            <a:r>
              <a:rPr lang="en-US" dirty="0" err="1"/>
              <a:t>layerNumber</a:t>
            </a:r>
            <a:r>
              <a:rPr lang="en-US" dirty="0"/>
              <a:t>]]) or plot(</a:t>
            </a:r>
            <a:r>
              <a:rPr lang="en-US" dirty="0" err="1"/>
              <a:t>nameWorldArray</a:t>
            </a:r>
            <a:r>
              <a:rPr lang="en-US" dirty="0"/>
              <a:t>[["</a:t>
            </a:r>
            <a:r>
              <a:rPr lang="en-US" dirty="0" err="1"/>
              <a:t>layerName</a:t>
            </a:r>
            <a:r>
              <a:rPr lang="en-US" dirty="0"/>
              <a:t>"]]). </a:t>
            </a:r>
          </a:p>
          <a:p>
            <a:endParaRPr lang="fr-CA" dirty="0"/>
          </a:p>
        </p:txBody>
      </p:sp>
    </p:spTree>
    <p:extLst>
      <p:ext uri="{BB962C8B-B14F-4D97-AF65-F5344CB8AC3E}">
        <p14:creationId xmlns:p14="http://schemas.microsoft.com/office/powerpoint/2010/main" val="2561105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5" y="1751799"/>
            <a:ext cx="10284708" cy="5004003"/>
          </a:xfrm>
        </p:spPr>
        <p:txBody>
          <a:bodyPr>
            <a:normAutofit/>
          </a:bodyPr>
          <a:lstStyle/>
          <a:p>
            <a:r>
              <a:rPr lang="fr-CA" dirty="0" err="1" smtClean="0"/>
              <a:t>Create</a:t>
            </a:r>
            <a:r>
              <a:rPr lang="fr-CA" dirty="0" smtClean="0"/>
              <a:t> a 3-layer world of 15 patches</a:t>
            </a:r>
          </a:p>
          <a:p>
            <a:pPr lvl="1"/>
            <a:r>
              <a:rPr lang="fr-CA" dirty="0" smtClean="0"/>
              <a:t>The 1st layer </a:t>
            </a:r>
            <a:r>
              <a:rPr lang="fr-CA" dirty="0" err="1" smtClean="0"/>
              <a:t>where</a:t>
            </a:r>
            <a:r>
              <a:rPr lang="fr-CA" dirty="0" smtClean="0"/>
              <a:t> all patches are </a:t>
            </a:r>
            <a:r>
              <a:rPr lang="fr-CA" dirty="0" err="1" smtClean="0"/>
              <a:t>equal</a:t>
            </a:r>
            <a:r>
              <a:rPr lang="fr-CA" dirty="0" smtClean="0"/>
              <a:t> to 12</a:t>
            </a:r>
          </a:p>
          <a:p>
            <a:pPr lvl="1"/>
            <a:r>
              <a:rPr lang="fr-CA" dirty="0" smtClean="0"/>
              <a:t>The 2nd layer </a:t>
            </a:r>
            <a:r>
              <a:rPr lang="fr-CA" dirty="0" err="1" smtClean="0"/>
              <a:t>where</a:t>
            </a:r>
            <a:r>
              <a:rPr lang="fr-CA" dirty="0" smtClean="0"/>
              <a:t> patches are </a:t>
            </a:r>
            <a:r>
              <a:rPr lang="fr-CA" dirty="0" err="1" smtClean="0"/>
              <a:t>either</a:t>
            </a:r>
            <a:r>
              <a:rPr lang="fr-CA" dirty="0" smtClean="0"/>
              <a:t> 1 or 2, </a:t>
            </a:r>
            <a:r>
              <a:rPr lang="fr-CA" dirty="0" err="1" smtClean="0"/>
              <a:t>randomly</a:t>
            </a:r>
            <a:endParaRPr lang="fr-CA" dirty="0" smtClean="0"/>
          </a:p>
          <a:p>
            <a:pPr lvl="1"/>
            <a:r>
              <a:rPr lang="fr-CA" dirty="0" smtClean="0"/>
              <a:t>The 3rd layer </a:t>
            </a:r>
            <a:r>
              <a:rPr lang="fr-CA" dirty="0" err="1" smtClean="0"/>
              <a:t>where</a:t>
            </a:r>
            <a:r>
              <a:rPr lang="fr-CA" dirty="0" smtClean="0"/>
              <a:t> patches are </a:t>
            </a:r>
            <a:r>
              <a:rPr lang="fr-CA" dirty="0" err="1" smtClean="0"/>
              <a:t>equal</a:t>
            </a:r>
            <a:r>
              <a:rPr lang="fr-CA" dirty="0" smtClean="0"/>
              <a:t> to </a:t>
            </a:r>
            <a:r>
              <a:rPr lang="fr-CA" dirty="0" err="1" smtClean="0"/>
              <a:t>their</a:t>
            </a:r>
            <a:r>
              <a:rPr lang="fr-CA" dirty="0" smtClean="0"/>
              <a:t> </a:t>
            </a:r>
            <a:r>
              <a:rPr lang="fr-CA" dirty="0" err="1" smtClean="0"/>
              <a:t>pxcor</a:t>
            </a:r>
            <a:endParaRPr lang="fr-CA" dirty="0" smtClean="0"/>
          </a:p>
          <a:p>
            <a:r>
              <a:rPr lang="fr-CA" dirty="0" smtClean="0"/>
              <a:t>Plot the 3 </a:t>
            </a:r>
            <a:r>
              <a:rPr lang="fr-CA" dirty="0" err="1" smtClean="0"/>
              <a:t>layers</a:t>
            </a:r>
            <a:endParaRPr lang="fr-CA" dirty="0" smtClean="0"/>
          </a:p>
          <a:p>
            <a:r>
              <a:rPr lang="fr-CA" dirty="0" smtClean="0"/>
              <a:t>Plot </a:t>
            </a:r>
            <a:r>
              <a:rPr lang="fr-CA" dirty="0" err="1" smtClean="0"/>
              <a:t>only</a:t>
            </a:r>
            <a:r>
              <a:rPr lang="fr-CA" dirty="0" smtClean="0"/>
              <a:t> the 2</a:t>
            </a:r>
            <a:r>
              <a:rPr lang="fr-CA" baseline="30000" dirty="0" smtClean="0"/>
              <a:t>nd</a:t>
            </a:r>
            <a:r>
              <a:rPr lang="fr-CA" dirty="0" smtClean="0"/>
              <a:t> layer</a:t>
            </a:r>
          </a:p>
          <a:p>
            <a:pPr lvl="1"/>
            <a:endParaRPr lang="fr-CA" dirty="0" smtClean="0"/>
          </a:p>
          <a:p>
            <a:pPr lvl="1"/>
            <a:endParaRPr lang="fr-CA" dirty="0" smtClean="0"/>
          </a:p>
          <a:p>
            <a:endParaRPr lang="fr-CA" dirty="0"/>
          </a:p>
        </p:txBody>
      </p:sp>
      <p:sp>
        <p:nvSpPr>
          <p:cNvPr id="4"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smtClean="0"/>
              <a:t> - </a:t>
            </a:r>
            <a:r>
              <a:rPr lang="fr-CA" dirty="0" err="1" smtClean="0"/>
              <a:t>exercise</a:t>
            </a:r>
            <a:r>
              <a:rPr lang="fr-CA" dirty="0"/>
              <a:t/>
            </a:r>
            <a:br>
              <a:rPr lang="fr-CA" dirty="0"/>
            </a:br>
            <a:endParaRPr lang="fr-CA" dirty="0"/>
          </a:p>
        </p:txBody>
      </p:sp>
    </p:spTree>
    <p:extLst>
      <p:ext uri="{BB962C8B-B14F-4D97-AF65-F5344CB8AC3E}">
        <p14:creationId xmlns:p14="http://schemas.microsoft.com/office/powerpoint/2010/main" val="423822270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5" y="1751799"/>
            <a:ext cx="10284708" cy="5004003"/>
          </a:xfrm>
        </p:spPr>
        <p:txBody>
          <a:bodyPr>
            <a:normAutofit lnSpcReduction="10000"/>
          </a:bodyPr>
          <a:lstStyle/>
          <a:p>
            <a:r>
              <a:rPr lang="fr-CA" dirty="0" err="1" smtClean="0"/>
              <a:t>Create</a:t>
            </a:r>
            <a:r>
              <a:rPr lang="fr-CA" dirty="0" smtClean="0"/>
              <a:t> a 3-layer world of 15 patches</a:t>
            </a:r>
          </a:p>
          <a:p>
            <a:pPr lvl="1"/>
            <a:r>
              <a:rPr lang="fr-CA" dirty="0" smtClean="0"/>
              <a:t>The 1st layer </a:t>
            </a:r>
            <a:r>
              <a:rPr lang="fr-CA" dirty="0" err="1" smtClean="0"/>
              <a:t>where</a:t>
            </a:r>
            <a:r>
              <a:rPr lang="fr-CA" dirty="0" smtClean="0"/>
              <a:t> all patches are </a:t>
            </a:r>
            <a:r>
              <a:rPr lang="fr-CA" dirty="0" err="1" smtClean="0"/>
              <a:t>equal</a:t>
            </a:r>
            <a:r>
              <a:rPr lang="fr-CA" dirty="0" smtClean="0"/>
              <a:t> to 12</a:t>
            </a:r>
          </a:p>
          <a:p>
            <a:pPr lvl="1"/>
            <a:r>
              <a:rPr lang="fr-CA" sz="1400" dirty="0">
                <a:latin typeface="Courier New" panose="02070309020205020404" pitchFamily="49" charset="0"/>
                <a:cs typeface="Courier New" panose="02070309020205020404" pitchFamily="49" charset="0"/>
              </a:rPr>
              <a:t>w1 &lt;- </a:t>
            </a:r>
            <a:r>
              <a:rPr lang="fr-CA" sz="1400" dirty="0" err="1">
                <a:latin typeface="Courier New" panose="02070309020205020404" pitchFamily="49" charset="0"/>
                <a:cs typeface="Courier New" panose="02070309020205020404" pitchFamily="49" charset="0"/>
              </a:rPr>
              <a:t>createWorld</a:t>
            </a:r>
            <a:r>
              <a:rPr lang="fr-CA" sz="1400" dirty="0">
                <a:latin typeface="Courier New" panose="02070309020205020404" pitchFamily="49" charset="0"/>
                <a:cs typeface="Courier New" panose="02070309020205020404" pitchFamily="49" charset="0"/>
              </a:rPr>
              <a:t>(</a:t>
            </a:r>
            <a:r>
              <a:rPr lang="fr-CA" sz="1400" dirty="0" err="1">
                <a:latin typeface="Courier New" panose="02070309020205020404" pitchFamily="49" charset="0"/>
                <a:cs typeface="Courier New" panose="02070309020205020404" pitchFamily="49" charset="0"/>
              </a:rPr>
              <a:t>minPxcor</a:t>
            </a:r>
            <a:r>
              <a:rPr lang="fr-CA" sz="1400" dirty="0">
                <a:latin typeface="Courier New" panose="02070309020205020404" pitchFamily="49" charset="0"/>
                <a:cs typeface="Courier New" panose="02070309020205020404" pitchFamily="49" charset="0"/>
              </a:rPr>
              <a:t> = 1, </a:t>
            </a:r>
            <a:r>
              <a:rPr lang="fr-CA" sz="1400" dirty="0" err="1">
                <a:latin typeface="Courier New" panose="02070309020205020404" pitchFamily="49" charset="0"/>
                <a:cs typeface="Courier New" panose="02070309020205020404" pitchFamily="49" charset="0"/>
              </a:rPr>
              <a:t>maxPxcor</a:t>
            </a:r>
            <a:r>
              <a:rPr lang="fr-CA" sz="1400" dirty="0">
                <a:latin typeface="Courier New" panose="02070309020205020404" pitchFamily="49" charset="0"/>
                <a:cs typeface="Courier New" panose="02070309020205020404" pitchFamily="49" charset="0"/>
              </a:rPr>
              <a:t> = 3, </a:t>
            </a:r>
            <a:r>
              <a:rPr lang="fr-CA" sz="1400" dirty="0" err="1">
                <a:latin typeface="Courier New" panose="02070309020205020404" pitchFamily="49" charset="0"/>
                <a:cs typeface="Courier New" panose="02070309020205020404" pitchFamily="49" charset="0"/>
              </a:rPr>
              <a:t>minPycor</a:t>
            </a:r>
            <a:r>
              <a:rPr lang="fr-CA" sz="1400" dirty="0">
                <a:latin typeface="Courier New" panose="02070309020205020404" pitchFamily="49" charset="0"/>
                <a:cs typeface="Courier New" panose="02070309020205020404" pitchFamily="49" charset="0"/>
              </a:rPr>
              <a:t> = 1, </a:t>
            </a:r>
            <a:r>
              <a:rPr lang="fr-CA" sz="1400" dirty="0" err="1">
                <a:latin typeface="Courier New" panose="02070309020205020404" pitchFamily="49" charset="0"/>
                <a:cs typeface="Courier New" panose="02070309020205020404" pitchFamily="49" charset="0"/>
              </a:rPr>
              <a:t>maxPycor</a:t>
            </a:r>
            <a:r>
              <a:rPr lang="fr-CA" sz="1400" dirty="0">
                <a:latin typeface="Courier New" panose="02070309020205020404" pitchFamily="49" charset="0"/>
                <a:cs typeface="Courier New" panose="02070309020205020404" pitchFamily="49" charset="0"/>
              </a:rPr>
              <a:t> = 5, data = 12)</a:t>
            </a:r>
            <a:endParaRPr lang="fr-CA" sz="1400" dirty="0" smtClean="0">
              <a:latin typeface="Courier New" panose="02070309020205020404" pitchFamily="49" charset="0"/>
              <a:cs typeface="Courier New" panose="02070309020205020404" pitchFamily="49" charset="0"/>
            </a:endParaRPr>
          </a:p>
          <a:p>
            <a:pPr lvl="1"/>
            <a:r>
              <a:rPr lang="fr-CA" dirty="0" smtClean="0"/>
              <a:t>The 2nd layer </a:t>
            </a:r>
            <a:r>
              <a:rPr lang="fr-CA" dirty="0" err="1" smtClean="0"/>
              <a:t>where</a:t>
            </a:r>
            <a:r>
              <a:rPr lang="fr-CA" dirty="0" smtClean="0"/>
              <a:t> patches are </a:t>
            </a:r>
            <a:r>
              <a:rPr lang="fr-CA" dirty="0" err="1" smtClean="0"/>
              <a:t>either</a:t>
            </a:r>
            <a:r>
              <a:rPr lang="fr-CA" dirty="0" smtClean="0"/>
              <a:t> 1 or 2, </a:t>
            </a:r>
            <a:r>
              <a:rPr lang="fr-CA" dirty="0" err="1" smtClean="0"/>
              <a:t>randomly</a:t>
            </a:r>
            <a:endParaRPr lang="fr-CA" dirty="0" smtClean="0"/>
          </a:p>
          <a:p>
            <a:pPr lvl="1"/>
            <a:r>
              <a:rPr lang="fr-CA" sz="1400" dirty="0">
                <a:latin typeface="Courier New" panose="02070309020205020404" pitchFamily="49" charset="0"/>
                <a:cs typeface="Courier New" panose="02070309020205020404" pitchFamily="49" charset="0"/>
              </a:rPr>
              <a:t>w2 &lt;- </a:t>
            </a:r>
            <a:r>
              <a:rPr lang="fr-CA" sz="1400" dirty="0" err="1">
                <a:latin typeface="Courier New" panose="02070309020205020404" pitchFamily="49" charset="0"/>
                <a:cs typeface="Courier New" panose="02070309020205020404" pitchFamily="49" charset="0"/>
              </a:rPr>
              <a:t>createWorld</a:t>
            </a:r>
            <a:r>
              <a:rPr lang="fr-CA" sz="1400" dirty="0">
                <a:latin typeface="Courier New" panose="02070309020205020404" pitchFamily="49" charset="0"/>
                <a:cs typeface="Courier New" panose="02070309020205020404" pitchFamily="49" charset="0"/>
              </a:rPr>
              <a:t>(</a:t>
            </a:r>
            <a:r>
              <a:rPr lang="fr-CA" sz="1400" dirty="0" err="1">
                <a:latin typeface="Courier New" panose="02070309020205020404" pitchFamily="49" charset="0"/>
                <a:cs typeface="Courier New" panose="02070309020205020404" pitchFamily="49" charset="0"/>
              </a:rPr>
              <a:t>minPxcor</a:t>
            </a:r>
            <a:r>
              <a:rPr lang="fr-CA" sz="1400" dirty="0">
                <a:latin typeface="Courier New" panose="02070309020205020404" pitchFamily="49" charset="0"/>
                <a:cs typeface="Courier New" panose="02070309020205020404" pitchFamily="49" charset="0"/>
              </a:rPr>
              <a:t> = 1, </a:t>
            </a:r>
            <a:r>
              <a:rPr lang="fr-CA" sz="1400" dirty="0" err="1">
                <a:latin typeface="Courier New" panose="02070309020205020404" pitchFamily="49" charset="0"/>
                <a:cs typeface="Courier New" panose="02070309020205020404" pitchFamily="49" charset="0"/>
              </a:rPr>
              <a:t>maxPxcor</a:t>
            </a:r>
            <a:r>
              <a:rPr lang="fr-CA" sz="1400" dirty="0">
                <a:latin typeface="Courier New" panose="02070309020205020404" pitchFamily="49" charset="0"/>
                <a:cs typeface="Courier New" panose="02070309020205020404" pitchFamily="49" charset="0"/>
              </a:rPr>
              <a:t> = 3, </a:t>
            </a:r>
            <a:r>
              <a:rPr lang="fr-CA" sz="1400" dirty="0" err="1">
                <a:latin typeface="Courier New" panose="02070309020205020404" pitchFamily="49" charset="0"/>
                <a:cs typeface="Courier New" panose="02070309020205020404" pitchFamily="49" charset="0"/>
              </a:rPr>
              <a:t>minPycor</a:t>
            </a:r>
            <a:r>
              <a:rPr lang="fr-CA" sz="1400" dirty="0">
                <a:latin typeface="Courier New" panose="02070309020205020404" pitchFamily="49" charset="0"/>
                <a:cs typeface="Courier New" panose="02070309020205020404" pitchFamily="49" charset="0"/>
              </a:rPr>
              <a:t> = 1, </a:t>
            </a:r>
            <a:r>
              <a:rPr lang="fr-CA" sz="1400" dirty="0" err="1">
                <a:latin typeface="Courier New" panose="02070309020205020404" pitchFamily="49" charset="0"/>
                <a:cs typeface="Courier New" panose="02070309020205020404" pitchFamily="49" charset="0"/>
              </a:rPr>
              <a:t>maxPycor</a:t>
            </a:r>
            <a:r>
              <a:rPr lang="fr-CA" sz="1400" dirty="0">
                <a:latin typeface="Courier New" panose="02070309020205020404" pitchFamily="49" charset="0"/>
                <a:cs typeface="Courier New" panose="02070309020205020404" pitchFamily="49" charset="0"/>
              </a:rPr>
              <a:t> = 5, data = </a:t>
            </a:r>
            <a:r>
              <a:rPr lang="fr-CA" sz="1400" dirty="0" err="1">
                <a:latin typeface="Courier New" panose="02070309020205020404" pitchFamily="49" charset="0"/>
                <a:cs typeface="Courier New" panose="02070309020205020404" pitchFamily="49" charset="0"/>
              </a:rPr>
              <a:t>sample</a:t>
            </a:r>
            <a:r>
              <a:rPr lang="fr-CA" sz="1400" dirty="0">
                <a:latin typeface="Courier New" panose="02070309020205020404" pitchFamily="49" charset="0"/>
                <a:cs typeface="Courier New" panose="02070309020205020404" pitchFamily="49" charset="0"/>
              </a:rPr>
              <a:t>(x = c(1,2), size = 15, replace = TRUE</a:t>
            </a:r>
            <a:r>
              <a:rPr lang="fr-CA" sz="1400" dirty="0" smtClean="0">
                <a:latin typeface="Courier New" panose="02070309020205020404" pitchFamily="49" charset="0"/>
                <a:cs typeface="Courier New" panose="02070309020205020404" pitchFamily="49" charset="0"/>
              </a:rPr>
              <a:t>))</a:t>
            </a:r>
          </a:p>
          <a:p>
            <a:pPr lvl="1"/>
            <a:r>
              <a:rPr lang="fr-CA" dirty="0" smtClean="0"/>
              <a:t>The 3rd layer </a:t>
            </a:r>
            <a:r>
              <a:rPr lang="fr-CA" dirty="0" err="1" smtClean="0"/>
              <a:t>where</a:t>
            </a:r>
            <a:r>
              <a:rPr lang="fr-CA" dirty="0" smtClean="0"/>
              <a:t> patches are </a:t>
            </a:r>
            <a:r>
              <a:rPr lang="fr-CA" dirty="0" err="1" smtClean="0"/>
              <a:t>equal</a:t>
            </a:r>
            <a:r>
              <a:rPr lang="fr-CA" dirty="0" smtClean="0"/>
              <a:t> to </a:t>
            </a:r>
            <a:r>
              <a:rPr lang="fr-CA" dirty="0" err="1" smtClean="0"/>
              <a:t>their</a:t>
            </a:r>
            <a:r>
              <a:rPr lang="fr-CA" dirty="0" smtClean="0"/>
              <a:t> </a:t>
            </a:r>
            <a:r>
              <a:rPr lang="fr-CA" dirty="0" err="1" smtClean="0"/>
              <a:t>pxcor</a:t>
            </a:r>
            <a:endParaRPr lang="fr-CA" dirty="0" smtClean="0"/>
          </a:p>
          <a:p>
            <a:pPr lvl="1"/>
            <a:r>
              <a:rPr lang="fr-CA" sz="1400" dirty="0">
                <a:latin typeface="Courier New" panose="02070309020205020404" pitchFamily="49" charset="0"/>
                <a:cs typeface="Courier New" panose="02070309020205020404" pitchFamily="49" charset="0"/>
              </a:rPr>
              <a:t>w3 &lt;- </a:t>
            </a:r>
            <a:r>
              <a:rPr lang="fr-CA" sz="1400" dirty="0" err="1">
                <a:latin typeface="Courier New" panose="02070309020205020404" pitchFamily="49" charset="0"/>
                <a:cs typeface="Courier New" panose="02070309020205020404" pitchFamily="49" charset="0"/>
              </a:rPr>
              <a:t>createWorld</a:t>
            </a:r>
            <a:r>
              <a:rPr lang="fr-CA" sz="1400" dirty="0">
                <a:latin typeface="Courier New" panose="02070309020205020404" pitchFamily="49" charset="0"/>
                <a:cs typeface="Courier New" panose="02070309020205020404" pitchFamily="49" charset="0"/>
              </a:rPr>
              <a:t>(</a:t>
            </a:r>
            <a:r>
              <a:rPr lang="fr-CA" sz="1400" dirty="0" err="1">
                <a:latin typeface="Courier New" panose="02070309020205020404" pitchFamily="49" charset="0"/>
                <a:cs typeface="Courier New" panose="02070309020205020404" pitchFamily="49" charset="0"/>
              </a:rPr>
              <a:t>minPxcor</a:t>
            </a:r>
            <a:r>
              <a:rPr lang="fr-CA" sz="1400" dirty="0">
                <a:latin typeface="Courier New" panose="02070309020205020404" pitchFamily="49" charset="0"/>
                <a:cs typeface="Courier New" panose="02070309020205020404" pitchFamily="49" charset="0"/>
              </a:rPr>
              <a:t> = 1, </a:t>
            </a:r>
            <a:r>
              <a:rPr lang="fr-CA" sz="1400" dirty="0" err="1">
                <a:latin typeface="Courier New" panose="02070309020205020404" pitchFamily="49" charset="0"/>
                <a:cs typeface="Courier New" panose="02070309020205020404" pitchFamily="49" charset="0"/>
              </a:rPr>
              <a:t>maxPxcor</a:t>
            </a:r>
            <a:r>
              <a:rPr lang="fr-CA" sz="1400" dirty="0">
                <a:latin typeface="Courier New" panose="02070309020205020404" pitchFamily="49" charset="0"/>
                <a:cs typeface="Courier New" panose="02070309020205020404" pitchFamily="49" charset="0"/>
              </a:rPr>
              <a:t> = 3, </a:t>
            </a:r>
            <a:r>
              <a:rPr lang="fr-CA" sz="1400" dirty="0" err="1">
                <a:latin typeface="Courier New" panose="02070309020205020404" pitchFamily="49" charset="0"/>
                <a:cs typeface="Courier New" panose="02070309020205020404" pitchFamily="49" charset="0"/>
              </a:rPr>
              <a:t>minPycor</a:t>
            </a:r>
            <a:r>
              <a:rPr lang="fr-CA" sz="1400" dirty="0">
                <a:latin typeface="Courier New" panose="02070309020205020404" pitchFamily="49" charset="0"/>
                <a:cs typeface="Courier New" panose="02070309020205020404" pitchFamily="49" charset="0"/>
              </a:rPr>
              <a:t> = 1, </a:t>
            </a:r>
            <a:r>
              <a:rPr lang="fr-CA" sz="1400" dirty="0" err="1">
                <a:latin typeface="Courier New" panose="02070309020205020404" pitchFamily="49" charset="0"/>
                <a:cs typeface="Courier New" panose="02070309020205020404" pitchFamily="49" charset="0"/>
              </a:rPr>
              <a:t>maxPycor</a:t>
            </a:r>
            <a:r>
              <a:rPr lang="fr-CA" sz="1400" dirty="0">
                <a:latin typeface="Courier New" panose="02070309020205020404" pitchFamily="49" charset="0"/>
                <a:cs typeface="Courier New" panose="02070309020205020404" pitchFamily="49" charset="0"/>
              </a:rPr>
              <a:t> = 5, data = patches(w1)[, "</a:t>
            </a:r>
            <a:r>
              <a:rPr lang="fr-CA" sz="1400" dirty="0" err="1">
                <a:latin typeface="Courier New" panose="02070309020205020404" pitchFamily="49" charset="0"/>
                <a:cs typeface="Courier New" panose="02070309020205020404" pitchFamily="49" charset="0"/>
              </a:rPr>
              <a:t>pxcor</a:t>
            </a:r>
            <a:r>
              <a:rPr lang="fr-CA" sz="1400" dirty="0" smtClean="0">
                <a:latin typeface="Courier New" panose="02070309020205020404" pitchFamily="49" charset="0"/>
                <a:cs typeface="Courier New" panose="02070309020205020404" pitchFamily="49" charset="0"/>
              </a:rPr>
              <a:t>"])</a:t>
            </a:r>
          </a:p>
          <a:p>
            <a:pPr lvl="1"/>
            <a:r>
              <a:rPr lang="fr-CA" sz="1400" dirty="0" err="1">
                <a:latin typeface="Courier New" panose="02070309020205020404" pitchFamily="49" charset="0"/>
                <a:cs typeface="Courier New" panose="02070309020205020404" pitchFamily="49" charset="0"/>
              </a:rPr>
              <a:t>wAll</a:t>
            </a:r>
            <a:r>
              <a:rPr lang="fr-CA" sz="1400" dirty="0">
                <a:latin typeface="Courier New" panose="02070309020205020404" pitchFamily="49" charset="0"/>
                <a:cs typeface="Courier New" panose="02070309020205020404" pitchFamily="49" charset="0"/>
              </a:rPr>
              <a:t> &lt;- </a:t>
            </a:r>
            <a:r>
              <a:rPr lang="fr-CA" sz="1400" dirty="0" err="1">
                <a:latin typeface="Courier New" panose="02070309020205020404" pitchFamily="49" charset="0"/>
                <a:cs typeface="Courier New" panose="02070309020205020404" pitchFamily="49" charset="0"/>
              </a:rPr>
              <a:t>stackWorlds</a:t>
            </a:r>
            <a:r>
              <a:rPr lang="fr-CA" sz="1400" dirty="0">
                <a:latin typeface="Courier New" panose="02070309020205020404" pitchFamily="49" charset="0"/>
                <a:cs typeface="Courier New" panose="02070309020205020404" pitchFamily="49" charset="0"/>
              </a:rPr>
              <a:t>(w1, w2, w3</a:t>
            </a:r>
            <a:r>
              <a:rPr lang="fr-CA" sz="1400" dirty="0" smtClean="0">
                <a:latin typeface="Courier New" panose="02070309020205020404" pitchFamily="49" charset="0"/>
                <a:cs typeface="Courier New" panose="02070309020205020404" pitchFamily="49" charset="0"/>
              </a:rPr>
              <a:t>)</a:t>
            </a:r>
          </a:p>
          <a:p>
            <a:r>
              <a:rPr lang="fr-CA" dirty="0" smtClean="0"/>
              <a:t>Plot the 3 </a:t>
            </a:r>
            <a:r>
              <a:rPr lang="fr-CA" dirty="0" err="1" smtClean="0"/>
              <a:t>layers</a:t>
            </a:r>
            <a:endParaRPr lang="fr-CA" dirty="0" smtClean="0"/>
          </a:p>
          <a:p>
            <a:pPr lvl="1"/>
            <a:r>
              <a:rPr lang="fr-CA" sz="1400" dirty="0">
                <a:latin typeface="Courier New" panose="02070309020205020404" pitchFamily="49" charset="0"/>
                <a:cs typeface="Courier New" panose="02070309020205020404" pitchFamily="49" charset="0"/>
              </a:rPr>
              <a:t>plot(</a:t>
            </a:r>
            <a:r>
              <a:rPr lang="fr-CA" sz="1400" dirty="0" err="1">
                <a:latin typeface="Courier New" panose="02070309020205020404" pitchFamily="49" charset="0"/>
                <a:cs typeface="Courier New" panose="02070309020205020404" pitchFamily="49" charset="0"/>
              </a:rPr>
              <a:t>wAll</a:t>
            </a:r>
            <a:r>
              <a:rPr lang="fr-CA" sz="1400" dirty="0" smtClean="0">
                <a:latin typeface="Courier New" panose="02070309020205020404" pitchFamily="49" charset="0"/>
                <a:cs typeface="Courier New" panose="02070309020205020404" pitchFamily="49" charset="0"/>
              </a:rPr>
              <a:t>)</a:t>
            </a:r>
          </a:p>
          <a:p>
            <a:r>
              <a:rPr lang="fr-CA" dirty="0" smtClean="0"/>
              <a:t>Plot </a:t>
            </a:r>
            <a:r>
              <a:rPr lang="fr-CA" dirty="0" err="1" smtClean="0"/>
              <a:t>only</a:t>
            </a:r>
            <a:r>
              <a:rPr lang="fr-CA" dirty="0" smtClean="0"/>
              <a:t> the 2</a:t>
            </a:r>
            <a:r>
              <a:rPr lang="fr-CA" baseline="30000" dirty="0" smtClean="0"/>
              <a:t>nd</a:t>
            </a:r>
            <a:r>
              <a:rPr lang="fr-CA" dirty="0" smtClean="0"/>
              <a:t> layer</a:t>
            </a:r>
          </a:p>
          <a:p>
            <a:pPr lvl="1"/>
            <a:r>
              <a:rPr lang="fr-CA" sz="1400" dirty="0">
                <a:latin typeface="Courier New" panose="02070309020205020404" pitchFamily="49" charset="0"/>
                <a:cs typeface="Courier New" panose="02070309020205020404" pitchFamily="49" charset="0"/>
              </a:rPr>
              <a:t>plot(</a:t>
            </a:r>
            <a:r>
              <a:rPr lang="fr-CA" sz="1400" dirty="0" err="1">
                <a:latin typeface="Courier New" panose="02070309020205020404" pitchFamily="49" charset="0"/>
                <a:cs typeface="Courier New" panose="02070309020205020404" pitchFamily="49" charset="0"/>
              </a:rPr>
              <a:t>wAll</a:t>
            </a:r>
            <a:r>
              <a:rPr lang="fr-CA" sz="1400" dirty="0">
                <a:latin typeface="Courier New" panose="02070309020205020404" pitchFamily="49" charset="0"/>
                <a:cs typeface="Courier New" panose="02070309020205020404" pitchFamily="49" charset="0"/>
              </a:rPr>
              <a:t>[[2</a:t>
            </a:r>
            <a:r>
              <a:rPr lang="fr-CA" sz="1400" dirty="0" smtClean="0">
                <a:latin typeface="Courier New" panose="02070309020205020404" pitchFamily="49" charset="0"/>
                <a:cs typeface="Courier New" panose="02070309020205020404" pitchFamily="49" charset="0"/>
              </a:rPr>
              <a:t>]])</a:t>
            </a:r>
          </a:p>
          <a:p>
            <a:pPr lvl="1"/>
            <a:r>
              <a:rPr lang="fr-CA" sz="1400" dirty="0">
                <a:latin typeface="Courier New" panose="02070309020205020404" pitchFamily="49" charset="0"/>
                <a:cs typeface="Courier New" panose="02070309020205020404" pitchFamily="49" charset="0"/>
              </a:rPr>
              <a:t>plot(</a:t>
            </a:r>
            <a:r>
              <a:rPr lang="fr-CA" sz="1400" dirty="0" err="1">
                <a:latin typeface="Courier New" panose="02070309020205020404" pitchFamily="49" charset="0"/>
                <a:cs typeface="Courier New" panose="02070309020205020404" pitchFamily="49" charset="0"/>
              </a:rPr>
              <a:t>wAll</a:t>
            </a:r>
            <a:r>
              <a:rPr lang="fr-CA" sz="1400" dirty="0">
                <a:latin typeface="Courier New" panose="02070309020205020404" pitchFamily="49" charset="0"/>
                <a:cs typeface="Courier New" panose="02070309020205020404" pitchFamily="49" charset="0"/>
              </a:rPr>
              <a:t>[["w2"]])</a:t>
            </a:r>
            <a:endParaRPr lang="fr-CA" sz="1400" dirty="0" smtClean="0">
              <a:latin typeface="Courier New" panose="02070309020205020404" pitchFamily="49" charset="0"/>
              <a:cs typeface="Courier New" panose="02070309020205020404" pitchFamily="49" charset="0"/>
            </a:endParaRPr>
          </a:p>
          <a:p>
            <a:pPr lvl="1"/>
            <a:endParaRPr lang="fr-CA" dirty="0" smtClean="0"/>
          </a:p>
          <a:p>
            <a:pPr lvl="1"/>
            <a:endParaRPr lang="fr-CA" dirty="0" smtClean="0"/>
          </a:p>
          <a:p>
            <a:endParaRPr lang="fr-CA" dirty="0"/>
          </a:p>
        </p:txBody>
      </p:sp>
      <p:sp>
        <p:nvSpPr>
          <p:cNvPr id="4"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smtClean="0"/>
              <a:t> - </a:t>
            </a:r>
            <a:r>
              <a:rPr lang="fr-CA" dirty="0" err="1" smtClean="0"/>
              <a:t>exercise</a:t>
            </a:r>
            <a:r>
              <a:rPr lang="fr-CA" dirty="0"/>
              <a:t/>
            </a:r>
            <a:br>
              <a:rPr lang="fr-CA" dirty="0"/>
            </a:br>
            <a:endParaRPr lang="fr-CA" dirty="0"/>
          </a:p>
        </p:txBody>
      </p:sp>
    </p:spTree>
    <p:extLst>
      <p:ext uri="{BB962C8B-B14F-4D97-AF65-F5344CB8AC3E}">
        <p14:creationId xmlns:p14="http://schemas.microsoft.com/office/powerpoint/2010/main" val="1559581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11" end="11"/>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endParaRPr lang="fr-CA" dirty="0"/>
          </a:p>
        </p:txBody>
      </p:sp>
      <p:sp>
        <p:nvSpPr>
          <p:cNvPr id="11" name="Espace réservé du contenu 10"/>
          <p:cNvSpPr>
            <a:spLocks noGrp="1"/>
          </p:cNvSpPr>
          <p:nvPr>
            <p:ph idx="1"/>
          </p:nvPr>
        </p:nvSpPr>
        <p:spPr>
          <a:xfrm>
            <a:off x="677333" y="1839558"/>
            <a:ext cx="9284248" cy="4840941"/>
          </a:xfrm>
        </p:spPr>
        <p:txBody>
          <a:bodyPr>
            <a:normAutofit fontScale="92500" lnSpcReduction="10000"/>
          </a:bodyPr>
          <a:lstStyle/>
          <a:p>
            <a:r>
              <a:rPr lang="en-US" dirty="0" err="1"/>
              <a:t>AgentMatrix</a:t>
            </a:r>
            <a:r>
              <a:rPr lang="en-US" dirty="0"/>
              <a:t> </a:t>
            </a:r>
            <a:r>
              <a:rPr lang="en-US" dirty="0" smtClean="0"/>
              <a:t>is an object </a:t>
            </a:r>
            <a:r>
              <a:rPr lang="en-US" dirty="0"/>
              <a:t>of length </a:t>
            </a:r>
            <a:r>
              <a:rPr lang="en-US" dirty="0" smtClean="0"/>
              <a:t>n (</a:t>
            </a:r>
            <a:r>
              <a:rPr lang="en-US" dirty="0" err="1" smtClean="0"/>
              <a:t>nrows</a:t>
            </a:r>
            <a:r>
              <a:rPr lang="en-US" dirty="0" smtClean="0"/>
              <a:t> = number of turtles) </a:t>
            </a:r>
            <a:r>
              <a:rPr lang="en-US" dirty="0"/>
              <a:t>with data for the turtles being: </a:t>
            </a:r>
            <a:r>
              <a:rPr lang="en-US" dirty="0" err="1"/>
              <a:t>xcor</a:t>
            </a:r>
            <a:r>
              <a:rPr lang="en-US" dirty="0"/>
              <a:t>, </a:t>
            </a:r>
            <a:r>
              <a:rPr lang="en-US" dirty="0" err="1"/>
              <a:t>ycor</a:t>
            </a:r>
            <a:r>
              <a:rPr lang="en-US" dirty="0"/>
              <a:t>, who, heading, </a:t>
            </a:r>
            <a:r>
              <a:rPr lang="en-US" dirty="0" err="1"/>
              <a:t>prevX</a:t>
            </a:r>
            <a:r>
              <a:rPr lang="en-US" dirty="0"/>
              <a:t>, </a:t>
            </a:r>
            <a:r>
              <a:rPr lang="en-US" dirty="0" err="1"/>
              <a:t>prevY</a:t>
            </a:r>
            <a:r>
              <a:rPr lang="en-US" dirty="0"/>
              <a:t>, breed, and </a:t>
            </a:r>
            <a:r>
              <a:rPr lang="en-US" dirty="0" smtClean="0"/>
              <a:t>color by default.</a:t>
            </a:r>
          </a:p>
          <a:p>
            <a:r>
              <a:rPr lang="en-US" dirty="0" smtClean="0"/>
              <a:t>“Turtles” are the moving agents.</a:t>
            </a:r>
          </a:p>
          <a:p>
            <a:r>
              <a:rPr lang="en-US" dirty="0" smtClean="0"/>
              <a:t>Turtles exist in a </a:t>
            </a:r>
            <a:r>
              <a:rPr lang="en-US" dirty="0" err="1" smtClean="0"/>
              <a:t>worldMatrix</a:t>
            </a:r>
            <a:r>
              <a:rPr lang="en-US" dirty="0" smtClean="0"/>
              <a:t>. </a:t>
            </a:r>
          </a:p>
          <a:p>
            <a:endParaRPr lang="en-US" dirty="0" smtClean="0"/>
          </a:p>
          <a:p>
            <a:pPr marL="0" indent="0">
              <a:spcBef>
                <a:spcPts val="0"/>
              </a:spcBef>
              <a:buNone/>
            </a:pPr>
            <a:r>
              <a:rPr lang="fr-FR" altLang="fr-FR" dirty="0">
                <a:solidFill>
                  <a:srgbClr val="0000FF"/>
                </a:solidFill>
                <a:latin typeface="Lucida Console" panose="020B0609040504020204" pitchFamily="49" charset="0"/>
              </a:rPr>
              <a:t>&gt; t1 &lt;-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(n = 10, </a:t>
            </a:r>
            <a:r>
              <a:rPr lang="fr-FR" altLang="fr-FR" dirty="0" err="1">
                <a:solidFill>
                  <a:srgbClr val="0000FF"/>
                </a:solidFill>
                <a:latin typeface="Lucida Console" panose="020B0609040504020204" pitchFamily="49" charset="0"/>
              </a:rPr>
              <a:t>coords</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randomXYcor</a:t>
            </a:r>
            <a:r>
              <a:rPr lang="fr-FR" altLang="fr-FR" dirty="0">
                <a:solidFill>
                  <a:srgbClr val="0000FF"/>
                </a:solidFill>
                <a:latin typeface="Lucida Console" panose="020B0609040504020204" pitchFamily="49" charset="0"/>
              </a:rPr>
              <a:t>(w1, n = 10))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who</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breed</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color</a:t>
            </a:r>
            <a:r>
              <a:rPr lang="fr-FR" altLang="fr-FR" dirty="0" smtClean="0">
                <a:solidFill>
                  <a:srgbClr val="000000"/>
                </a:solidFill>
                <a:latin typeface="Lucida Console" panose="020B0609040504020204" pitchFamily="49" charset="0"/>
              </a:rPr>
              <a:t> </a:t>
            </a:r>
          </a:p>
          <a:p>
            <a:pPr marL="0" indent="0">
              <a:spcBef>
                <a:spcPts val="0"/>
              </a:spcBef>
              <a:buNone/>
            </a:pPr>
            <a:r>
              <a:rPr lang="fr-FR" altLang="fr-FR" dirty="0" smtClean="0">
                <a:solidFill>
                  <a:srgbClr val="000000"/>
                </a:solidFill>
                <a:latin typeface="Lucida Console" panose="020B0609040504020204" pitchFamily="49" charset="0"/>
              </a:rPr>
              <a:t>1   0   2.644112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2   1 </a:t>
            </a:r>
            <a:r>
              <a:rPr lang="fr-FR" altLang="fr-FR" dirty="0">
                <a:solidFill>
                  <a:srgbClr val="000000"/>
                </a:solidFill>
                <a:latin typeface="Lucida Console" panose="020B0609040504020204" pitchFamily="49" charset="0"/>
              </a:rPr>
              <a:t>320.563929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#FF9900FF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3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192.412396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4   3 </a:t>
            </a:r>
            <a:r>
              <a:rPr lang="fr-FR" altLang="fr-FR" dirty="0">
                <a:solidFill>
                  <a:srgbClr val="000000"/>
                </a:solidFill>
                <a:latin typeface="Lucida Console" panose="020B0609040504020204" pitchFamily="49" charset="0"/>
              </a:rPr>
              <a:t>155.435898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5   4 </a:t>
            </a:r>
            <a:r>
              <a:rPr lang="fr-FR" altLang="fr-FR" dirty="0">
                <a:solidFill>
                  <a:srgbClr val="000000"/>
                </a:solidFill>
                <a:latin typeface="Lucida Console" panose="020B0609040504020204" pitchFamily="49" charset="0"/>
              </a:rPr>
              <a:t>167.149854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#00FF66FF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6   5  68.437296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7   6 </a:t>
            </a:r>
            <a:r>
              <a:rPr lang="fr-FR" altLang="fr-FR" dirty="0">
                <a:solidFill>
                  <a:srgbClr val="000000"/>
                </a:solidFill>
                <a:latin typeface="Lucida Console" panose="020B0609040504020204" pitchFamily="49" charset="0"/>
              </a:rPr>
              <a:t>170.062184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#0066FFFF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8   7 </a:t>
            </a:r>
            <a:r>
              <a:rPr lang="fr-FR" altLang="fr-FR" dirty="0">
                <a:solidFill>
                  <a:srgbClr val="000000"/>
                </a:solidFill>
                <a:latin typeface="Lucida Console" panose="020B0609040504020204" pitchFamily="49" charset="0"/>
              </a:rPr>
              <a:t>155.778326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9   8   5.429264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10  9  57.866792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#FF0099FF</a:t>
            </a:r>
            <a:endParaRPr lang="fr-FR" altLang="fr-FR" sz="4400" dirty="0">
              <a:solidFill>
                <a:schemeClr val="tx1"/>
              </a:solidFill>
              <a:latin typeface="Arial" panose="020B0604020202020204" pitchFamily="34" charset="0"/>
            </a:endParaRPr>
          </a:p>
          <a:p>
            <a:endParaRPr lang="fr-CA" dirty="0"/>
          </a:p>
        </p:txBody>
      </p:sp>
    </p:spTree>
    <p:extLst>
      <p:ext uri="{BB962C8B-B14F-4D97-AF65-F5344CB8AC3E}">
        <p14:creationId xmlns:p14="http://schemas.microsoft.com/office/powerpoint/2010/main" val="1546990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1">
                                            <p:txEl>
                                              <p:pRg st="11" end="1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xEl>
                                              <p:pRg st="12" end="1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xEl>
                                              <p:pRg st="13" end="13"/>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1">
                                            <p:txEl>
                                              <p:pRg st="14" end="14"/>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
                                            <p:txEl>
                                              <p:pRg st="15" end="15"/>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1">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endParaRPr lang="fr-CA" dirty="0"/>
          </a:p>
        </p:txBody>
      </p:sp>
      <p:sp>
        <p:nvSpPr>
          <p:cNvPr id="11" name="Espace réservé du contenu 10"/>
          <p:cNvSpPr>
            <a:spLocks noGrp="1"/>
          </p:cNvSpPr>
          <p:nvPr>
            <p:ph idx="1"/>
          </p:nvPr>
        </p:nvSpPr>
        <p:spPr>
          <a:xfrm>
            <a:off x="677333" y="1839558"/>
            <a:ext cx="9284248" cy="4840941"/>
          </a:xfrm>
        </p:spPr>
        <p:txBody>
          <a:bodyPr>
            <a:normAutofit fontScale="85000" lnSpcReduction="20000"/>
          </a:bodyPr>
          <a:lstStyle/>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who</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breed</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color</a:t>
            </a:r>
            <a:r>
              <a:rPr lang="fr-FR" altLang="fr-FR" dirty="0" smtClean="0">
                <a:solidFill>
                  <a:srgbClr val="000000"/>
                </a:solidFill>
                <a:latin typeface="Lucida Console" panose="020B0609040504020204" pitchFamily="49" charset="0"/>
              </a:rPr>
              <a:t> </a:t>
            </a:r>
          </a:p>
          <a:p>
            <a:pPr marL="0" indent="0">
              <a:spcBef>
                <a:spcPts val="0"/>
              </a:spcBef>
              <a:buNone/>
            </a:pPr>
            <a:r>
              <a:rPr lang="fr-FR" altLang="fr-FR" dirty="0" smtClean="0">
                <a:solidFill>
                  <a:srgbClr val="000000"/>
                </a:solidFill>
                <a:latin typeface="Lucida Console" panose="020B0609040504020204" pitchFamily="49" charset="0"/>
              </a:rPr>
              <a:t>1   0   2.644112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2   1 </a:t>
            </a:r>
            <a:r>
              <a:rPr lang="fr-FR" altLang="fr-FR" dirty="0">
                <a:solidFill>
                  <a:srgbClr val="000000"/>
                </a:solidFill>
                <a:latin typeface="Lucida Console" panose="020B0609040504020204" pitchFamily="49" charset="0"/>
              </a:rPr>
              <a:t>320.563929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#FF9900FF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3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192.412396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4   3 </a:t>
            </a:r>
            <a:r>
              <a:rPr lang="fr-FR" altLang="fr-FR" dirty="0">
                <a:solidFill>
                  <a:srgbClr val="000000"/>
                </a:solidFill>
                <a:latin typeface="Lucida Console" panose="020B0609040504020204" pitchFamily="49" charset="0"/>
              </a:rPr>
              <a:t>155.435898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5   4 </a:t>
            </a:r>
            <a:r>
              <a:rPr lang="fr-FR" altLang="fr-FR" dirty="0">
                <a:solidFill>
                  <a:srgbClr val="000000"/>
                </a:solidFill>
                <a:latin typeface="Lucida Console" panose="020B0609040504020204" pitchFamily="49" charset="0"/>
              </a:rPr>
              <a:t>167.149854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#00FF66FF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6   5  68.437296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7   6 </a:t>
            </a:r>
            <a:r>
              <a:rPr lang="fr-FR" altLang="fr-FR" dirty="0">
                <a:solidFill>
                  <a:srgbClr val="000000"/>
                </a:solidFill>
                <a:latin typeface="Lucida Console" panose="020B0609040504020204" pitchFamily="49" charset="0"/>
              </a:rPr>
              <a:t>170.062184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#0066FFFF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8   7 </a:t>
            </a:r>
            <a:r>
              <a:rPr lang="fr-FR" altLang="fr-FR" dirty="0">
                <a:solidFill>
                  <a:srgbClr val="000000"/>
                </a:solidFill>
                <a:latin typeface="Lucida Console" panose="020B0609040504020204" pitchFamily="49" charset="0"/>
              </a:rPr>
              <a:t>155.778326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9   8   5.429264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10  9  57.866792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#FF0099FF</a:t>
            </a:r>
            <a:endParaRPr lang="fr-FR" altLang="fr-FR" sz="4400" dirty="0">
              <a:solidFill>
                <a:schemeClr val="tx1"/>
              </a:solidFill>
              <a:latin typeface="Arial" panose="020B0604020202020204" pitchFamily="34" charset="0"/>
            </a:endParaRPr>
          </a:p>
          <a:p>
            <a:pPr marL="0" indent="0">
              <a:spcBef>
                <a:spcPts val="0"/>
              </a:spcBef>
              <a:buNone/>
            </a:pP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t1@.Data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xcor</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ycor</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who</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breed</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color</a:t>
            </a:r>
            <a:r>
              <a:rPr lang="fr-FR" altLang="fr-FR" dirty="0">
                <a:solidFill>
                  <a:srgbClr val="000000"/>
                </a:solidFill>
                <a:latin typeface="Lucida Console" panose="020B0609040504020204" pitchFamily="49" charset="0"/>
              </a:rPr>
              <a:t>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-0.45613 2.85397 </a:t>
            </a:r>
            <a:r>
              <a:rPr lang="fr-FR" altLang="fr-FR" dirty="0" smtClean="0">
                <a:solidFill>
                  <a:srgbClr val="000000"/>
                </a:solidFill>
                <a:latin typeface="Lucida Console" panose="020B0609040504020204" pitchFamily="49" charset="0"/>
              </a:rPr>
              <a:t>  0  66.29879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1     8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 0.69175 </a:t>
            </a:r>
            <a:r>
              <a:rPr lang="fr-FR" altLang="fr-FR" dirty="0">
                <a:solidFill>
                  <a:srgbClr val="000000"/>
                </a:solidFill>
                <a:latin typeface="Lucida Console" panose="020B0609040504020204" pitchFamily="49" charset="0"/>
              </a:rPr>
              <a:t>2.08783 </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337.10566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10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3,] </a:t>
            </a:r>
            <a:r>
              <a:rPr lang="fr-FR" altLang="fr-FR" dirty="0" smtClean="0">
                <a:solidFill>
                  <a:srgbClr val="000000"/>
                </a:solidFill>
                <a:latin typeface="Lucida Console" panose="020B0609040504020204" pitchFamily="49" charset="0"/>
              </a:rPr>
              <a:t> 3.45043 </a:t>
            </a:r>
            <a:r>
              <a:rPr lang="fr-FR" altLang="fr-FR" dirty="0">
                <a:solidFill>
                  <a:srgbClr val="000000"/>
                </a:solidFill>
                <a:latin typeface="Lucida Console" panose="020B0609040504020204" pitchFamily="49" charset="0"/>
              </a:rPr>
              <a:t>4.40191 </a:t>
            </a:r>
            <a:r>
              <a:rPr lang="fr-FR" altLang="fr-FR" dirty="0" smtClean="0">
                <a:solidFill>
                  <a:srgbClr val="000000"/>
                </a:solidFill>
                <a:latin typeface="Lucida Console" panose="020B0609040504020204" pitchFamily="49" charset="0"/>
              </a:rPr>
              <a:t>  2 </a:t>
            </a:r>
            <a:r>
              <a:rPr lang="fr-FR" altLang="fr-FR" dirty="0">
                <a:solidFill>
                  <a:srgbClr val="000000"/>
                </a:solidFill>
                <a:latin typeface="Lucida Console" panose="020B0609040504020204" pitchFamily="49" charset="0"/>
              </a:rPr>
              <a:t>311.12937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1     7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4,] -0.40015 1.61013 </a:t>
            </a:r>
            <a:r>
              <a:rPr lang="fr-FR" altLang="fr-FR" dirty="0" smtClean="0">
                <a:solidFill>
                  <a:srgbClr val="000000"/>
                </a:solidFill>
                <a:latin typeface="Lucida Console" panose="020B0609040504020204" pitchFamily="49" charset="0"/>
              </a:rPr>
              <a:t>  3 </a:t>
            </a:r>
            <a:r>
              <a:rPr lang="fr-FR" altLang="fr-FR" dirty="0">
                <a:solidFill>
                  <a:srgbClr val="000000"/>
                </a:solidFill>
                <a:latin typeface="Lucida Console" panose="020B0609040504020204" pitchFamily="49" charset="0"/>
              </a:rPr>
              <a:t>278.62921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1     5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5,] </a:t>
            </a:r>
            <a:r>
              <a:rPr lang="fr-FR" altLang="fr-FR" dirty="0" smtClean="0">
                <a:solidFill>
                  <a:srgbClr val="000000"/>
                </a:solidFill>
                <a:latin typeface="Lucida Console" panose="020B0609040504020204" pitchFamily="49" charset="0"/>
              </a:rPr>
              <a:t> 2.89419 </a:t>
            </a:r>
            <a:r>
              <a:rPr lang="fr-FR" altLang="fr-FR" dirty="0">
                <a:solidFill>
                  <a:srgbClr val="000000"/>
                </a:solidFill>
                <a:latin typeface="Lucida Console" panose="020B0609040504020204" pitchFamily="49" charset="0"/>
              </a:rPr>
              <a:t>2.87709 </a:t>
            </a:r>
            <a:r>
              <a:rPr lang="fr-FR" altLang="fr-FR" dirty="0" smtClean="0">
                <a:solidFill>
                  <a:srgbClr val="000000"/>
                </a:solidFill>
                <a:latin typeface="Lucida Console" panose="020B0609040504020204" pitchFamily="49" charset="0"/>
              </a:rPr>
              <a:t>  4 </a:t>
            </a:r>
            <a:r>
              <a:rPr lang="fr-FR" altLang="fr-FR" dirty="0">
                <a:solidFill>
                  <a:srgbClr val="000000"/>
                </a:solidFill>
                <a:latin typeface="Lucida Console" panose="020B0609040504020204" pitchFamily="49" charset="0"/>
              </a:rPr>
              <a:t>321.40054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1     2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6,] </a:t>
            </a:r>
            <a:r>
              <a:rPr lang="fr-FR" altLang="fr-FR" dirty="0" smtClean="0">
                <a:solidFill>
                  <a:srgbClr val="000000"/>
                </a:solidFill>
                <a:latin typeface="Lucida Console" panose="020B0609040504020204" pitchFamily="49" charset="0"/>
              </a:rPr>
              <a:t> 2.82283 </a:t>
            </a:r>
            <a:r>
              <a:rPr lang="fr-FR" altLang="fr-FR" dirty="0">
                <a:solidFill>
                  <a:srgbClr val="000000"/>
                </a:solidFill>
                <a:latin typeface="Lucida Console" panose="020B0609040504020204" pitchFamily="49" charset="0"/>
              </a:rPr>
              <a:t>2.91621 </a:t>
            </a:r>
            <a:r>
              <a:rPr lang="fr-FR" altLang="fr-FR" dirty="0" smtClean="0">
                <a:solidFill>
                  <a:srgbClr val="000000"/>
                </a:solidFill>
                <a:latin typeface="Lucida Console" panose="020B0609040504020204" pitchFamily="49" charset="0"/>
              </a:rPr>
              <a:t>  5  85.45662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1 </a:t>
            </a:r>
            <a:r>
              <a:rPr lang="fr-FR" altLang="fr-FR" dirty="0" smtClean="0">
                <a:solidFill>
                  <a:srgbClr val="000000"/>
                </a:solidFill>
                <a:latin typeface="Lucida Console" panose="020B0609040504020204" pitchFamily="49" charset="0"/>
              </a:rPr>
              <a:t>    3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7,] -0.03122 0.35232 </a:t>
            </a:r>
            <a:r>
              <a:rPr lang="fr-FR" altLang="fr-FR" dirty="0" smtClean="0">
                <a:solidFill>
                  <a:srgbClr val="000000"/>
                </a:solidFill>
                <a:latin typeface="Lucida Console" panose="020B0609040504020204" pitchFamily="49" charset="0"/>
              </a:rPr>
              <a:t>  6  87.58605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1     1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8,] </a:t>
            </a:r>
            <a:r>
              <a:rPr lang="fr-FR" altLang="fr-FR" dirty="0" smtClean="0">
                <a:solidFill>
                  <a:srgbClr val="000000"/>
                </a:solidFill>
                <a:latin typeface="Lucida Console" panose="020B0609040504020204" pitchFamily="49" charset="0"/>
              </a:rPr>
              <a:t> 1.26644 </a:t>
            </a:r>
            <a:r>
              <a:rPr lang="fr-FR" altLang="fr-FR" dirty="0">
                <a:solidFill>
                  <a:srgbClr val="000000"/>
                </a:solidFill>
                <a:latin typeface="Lucida Console" panose="020B0609040504020204" pitchFamily="49" charset="0"/>
              </a:rPr>
              <a:t>1.83430 </a:t>
            </a:r>
            <a:r>
              <a:rPr lang="fr-FR" altLang="fr-FR" dirty="0" smtClean="0">
                <a:solidFill>
                  <a:srgbClr val="000000"/>
                </a:solidFill>
                <a:latin typeface="Lucida Console" panose="020B0609040504020204" pitchFamily="49" charset="0"/>
              </a:rPr>
              <a:t>  7 </a:t>
            </a:r>
            <a:r>
              <a:rPr lang="fr-FR" altLang="fr-FR" dirty="0">
                <a:solidFill>
                  <a:srgbClr val="000000"/>
                </a:solidFill>
                <a:latin typeface="Lucida Console" panose="020B0609040504020204" pitchFamily="49" charset="0"/>
              </a:rPr>
              <a:t>169.65826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1     4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9,] </a:t>
            </a:r>
            <a:r>
              <a:rPr lang="fr-FR" altLang="fr-FR" dirty="0" smtClean="0">
                <a:solidFill>
                  <a:srgbClr val="000000"/>
                </a:solidFill>
                <a:latin typeface="Lucida Console" panose="020B0609040504020204" pitchFamily="49" charset="0"/>
              </a:rPr>
              <a:t> 2.79047 </a:t>
            </a:r>
            <a:r>
              <a:rPr lang="fr-FR" altLang="fr-FR" dirty="0">
                <a:solidFill>
                  <a:srgbClr val="000000"/>
                </a:solidFill>
                <a:latin typeface="Lucida Console" panose="020B0609040504020204" pitchFamily="49" charset="0"/>
              </a:rPr>
              <a:t>2.77146 </a:t>
            </a:r>
            <a:r>
              <a:rPr lang="fr-FR" altLang="fr-FR" dirty="0" smtClean="0">
                <a:solidFill>
                  <a:srgbClr val="000000"/>
                </a:solidFill>
                <a:latin typeface="Lucida Console" panose="020B0609040504020204" pitchFamily="49" charset="0"/>
              </a:rPr>
              <a:t>  8 </a:t>
            </a:r>
            <a:r>
              <a:rPr lang="fr-FR" altLang="fr-FR" dirty="0">
                <a:solidFill>
                  <a:srgbClr val="000000"/>
                </a:solidFill>
                <a:latin typeface="Lucida Console" panose="020B0609040504020204" pitchFamily="49" charset="0"/>
              </a:rPr>
              <a:t>177.33894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1     6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10,] 3.30077 2.63409 </a:t>
            </a:r>
            <a:r>
              <a:rPr lang="fr-FR" altLang="fr-FR" dirty="0" smtClean="0">
                <a:solidFill>
                  <a:srgbClr val="000000"/>
                </a:solidFill>
                <a:latin typeface="Lucida Console" panose="020B0609040504020204" pitchFamily="49" charset="0"/>
              </a:rPr>
              <a:t>  9 </a:t>
            </a:r>
            <a:r>
              <a:rPr lang="fr-FR" altLang="fr-FR" dirty="0">
                <a:solidFill>
                  <a:srgbClr val="000000"/>
                </a:solidFill>
                <a:latin typeface="Lucida Console" panose="020B0609040504020204" pitchFamily="49" charset="0"/>
              </a:rPr>
              <a:t>353.81830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1 </a:t>
            </a:r>
            <a:r>
              <a:rPr lang="fr-FR" altLang="fr-FR" dirty="0" smtClean="0">
                <a:solidFill>
                  <a:srgbClr val="000000"/>
                </a:solidFill>
                <a:latin typeface="Lucida Console" panose="020B0609040504020204" pitchFamily="49" charset="0"/>
              </a:rPr>
              <a:t>    9</a:t>
            </a:r>
            <a:endParaRPr lang="fr-FR" altLang="fr-FR" sz="4400" dirty="0">
              <a:solidFill>
                <a:schemeClr val="tx1"/>
              </a:solidFill>
              <a:latin typeface="Arial" panose="020B0604020202020204" pitchFamily="34" charset="0"/>
            </a:endParaRPr>
          </a:p>
          <a:p>
            <a:endParaRPr lang="fr-CA" dirty="0"/>
          </a:p>
        </p:txBody>
      </p:sp>
      <p:sp>
        <p:nvSpPr>
          <p:cNvPr id="4" name="Rectangle 3"/>
          <p:cNvSpPr/>
          <p:nvPr/>
        </p:nvSpPr>
        <p:spPr>
          <a:xfrm>
            <a:off x="1343608" y="4441371"/>
            <a:ext cx="1894114" cy="2080727"/>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6" name="Rectangle 5"/>
          <p:cNvSpPr/>
          <p:nvPr/>
        </p:nvSpPr>
        <p:spPr>
          <a:xfrm>
            <a:off x="6207967" y="4351176"/>
            <a:ext cx="1564433" cy="2170922"/>
          </a:xfrm>
          <a:prstGeom prst="rect">
            <a:avLst/>
          </a:prstGeom>
          <a:noFill/>
          <a:ln w="381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7" name="Rectangle 6"/>
          <p:cNvSpPr/>
          <p:nvPr/>
        </p:nvSpPr>
        <p:spPr>
          <a:xfrm>
            <a:off x="4018383" y="1930400"/>
            <a:ext cx="2009193" cy="2240384"/>
          </a:xfrm>
          <a:prstGeom prst="rect">
            <a:avLst/>
          </a:prstGeom>
          <a:noFill/>
          <a:ln w="381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Tree>
    <p:extLst>
      <p:ext uri="{BB962C8B-B14F-4D97-AF65-F5344CB8AC3E}">
        <p14:creationId xmlns:p14="http://schemas.microsoft.com/office/powerpoint/2010/main" val="3545928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endParaRPr lang="fr-CA" dirty="0"/>
          </a:p>
        </p:txBody>
      </p:sp>
      <p:sp>
        <p:nvSpPr>
          <p:cNvPr id="11" name="Espace réservé du contenu 10"/>
          <p:cNvSpPr>
            <a:spLocks noGrp="1"/>
          </p:cNvSpPr>
          <p:nvPr>
            <p:ph idx="1"/>
          </p:nvPr>
        </p:nvSpPr>
        <p:spPr>
          <a:xfrm>
            <a:off x="677333" y="2160589"/>
            <a:ext cx="11242140" cy="4519910"/>
          </a:xfrm>
        </p:spPr>
        <p:txBody>
          <a:bodyPr>
            <a:normAutofit lnSpcReduction="10000"/>
          </a:bodyPr>
          <a:lstStyle/>
          <a:p>
            <a:r>
              <a:rPr lang="en-US" dirty="0" smtClean="0"/>
              <a:t>New “characteristics” can be added to the turtles.</a:t>
            </a:r>
          </a:p>
          <a:p>
            <a:endParaRPr lang="en-US" dirty="0" smtClean="0"/>
          </a:p>
          <a:p>
            <a:pPr marL="0" indent="0">
              <a:spcBef>
                <a:spcPts val="0"/>
              </a:spcBef>
              <a:buNone/>
            </a:pPr>
            <a:r>
              <a:rPr lang="fr-FR" altLang="fr-FR" dirty="0">
                <a:solidFill>
                  <a:srgbClr val="0000FF"/>
                </a:solidFill>
                <a:latin typeface="Lucida Console" panose="020B0609040504020204" pitchFamily="49" charset="0"/>
              </a:rPr>
              <a:t>&gt; </a:t>
            </a:r>
            <a:r>
              <a:rPr lang="fr-FR" altLang="fr-FR" dirty="0" smtClean="0">
                <a:solidFill>
                  <a:srgbClr val="0000FF"/>
                </a:solidFill>
                <a:latin typeface="Lucida Console" panose="020B0609040504020204" pitchFamily="49" charset="0"/>
              </a:rPr>
              <a:t>t1 </a:t>
            </a:r>
            <a:r>
              <a:rPr lang="fr-FR" altLang="fr-FR" dirty="0">
                <a:solidFill>
                  <a:srgbClr val="0000FF"/>
                </a:solidFill>
                <a:latin typeface="Lucida Console" panose="020B0609040504020204" pitchFamily="49" charset="0"/>
              </a:rPr>
              <a:t>&lt;- </a:t>
            </a:r>
            <a:r>
              <a:rPr lang="fr-FR" altLang="fr-FR" dirty="0" err="1">
                <a:solidFill>
                  <a:srgbClr val="0000FF"/>
                </a:solidFill>
                <a:latin typeface="Lucida Console" panose="020B0609040504020204" pitchFamily="49" charset="0"/>
              </a:rPr>
              <a:t>turtlesOwn</a:t>
            </a:r>
            <a:r>
              <a:rPr lang="fr-FR" altLang="fr-FR" dirty="0">
                <a:solidFill>
                  <a:srgbClr val="0000FF"/>
                </a:solidFill>
                <a:latin typeface="Lucida Console" panose="020B0609040504020204" pitchFamily="49" charset="0"/>
              </a:rPr>
              <a:t>(</a:t>
            </a:r>
            <a:r>
              <a:rPr lang="fr-FR" altLang="fr-FR" dirty="0" err="1">
                <a:solidFill>
                  <a:srgbClr val="0000FF"/>
                </a:solidFill>
                <a:latin typeface="Lucida Console" panose="020B0609040504020204" pitchFamily="49" charset="0"/>
              </a:rPr>
              <a:t>turtles</a:t>
            </a:r>
            <a:r>
              <a:rPr lang="fr-FR" altLang="fr-FR" dirty="0">
                <a:solidFill>
                  <a:srgbClr val="0000FF"/>
                </a:solidFill>
                <a:latin typeface="Lucida Console" panose="020B0609040504020204" pitchFamily="49" charset="0"/>
              </a:rPr>
              <a:t> = t1, </a:t>
            </a:r>
            <a:r>
              <a:rPr lang="fr-FR" altLang="fr-FR" dirty="0" err="1">
                <a:solidFill>
                  <a:srgbClr val="0000FF"/>
                </a:solidFill>
                <a:latin typeface="Lucida Console" panose="020B0609040504020204" pitchFamily="49" charset="0"/>
              </a:rPr>
              <a:t>tVar</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sex</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                   </a:t>
            </a:r>
            <a:r>
              <a:rPr lang="fr-FR" altLang="fr-FR" dirty="0" err="1" smtClean="0">
                <a:solidFill>
                  <a:srgbClr val="0000FF"/>
                </a:solidFill>
                <a:latin typeface="Lucida Console" panose="020B0609040504020204" pitchFamily="49" charset="0"/>
              </a:rPr>
              <a:t>tVal</a:t>
            </a:r>
            <a:r>
              <a:rPr lang="fr-FR" altLang="fr-FR" dirty="0" smtClean="0">
                <a:solidFill>
                  <a:srgbClr val="0000FF"/>
                </a:solidFill>
                <a:latin typeface="Lucida Console" panose="020B0609040504020204" pitchFamily="49" charset="0"/>
              </a:rPr>
              <a:t> </a:t>
            </a:r>
            <a:r>
              <a:rPr lang="fr-FR" altLang="fr-FR" dirty="0">
                <a:solidFill>
                  <a:srgbClr val="0000FF"/>
                </a:solidFill>
                <a:latin typeface="Lucida Console" panose="020B0609040504020204" pitchFamily="49" charset="0"/>
              </a:rPr>
              <a:t>= c("F", "F", "F","F", "F", "F", "M", "M","M", "M</a:t>
            </a:r>
            <a:r>
              <a:rPr lang="fr-FR" altLang="fr-FR" dirty="0" smtClean="0">
                <a:solidFill>
                  <a:srgbClr val="0000FF"/>
                </a:solidFill>
                <a:latin typeface="Lucida Console" panose="020B0609040504020204" pitchFamily="49" charset="0"/>
              </a:rPr>
              <a:t>"))</a:t>
            </a: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who</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breed</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color</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sex</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1   0   2.644112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2   1 </a:t>
            </a:r>
            <a:r>
              <a:rPr lang="fr-FR" altLang="fr-FR" dirty="0">
                <a:solidFill>
                  <a:srgbClr val="000000"/>
                </a:solidFill>
                <a:latin typeface="Lucida Console" panose="020B0609040504020204" pitchFamily="49" charset="0"/>
              </a:rPr>
              <a:t>320.563929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#FF9900FF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3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192.412396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#CCFF00FF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4   3 </a:t>
            </a:r>
            <a:r>
              <a:rPr lang="fr-FR" altLang="fr-FR" dirty="0">
                <a:solidFill>
                  <a:srgbClr val="000000"/>
                </a:solidFill>
                <a:latin typeface="Lucida Console" panose="020B0609040504020204" pitchFamily="49" charset="0"/>
              </a:rPr>
              <a:t>155.435898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#33FF00FF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5   4 </a:t>
            </a:r>
            <a:r>
              <a:rPr lang="fr-FR" altLang="fr-FR" dirty="0">
                <a:solidFill>
                  <a:srgbClr val="000000"/>
                </a:solidFill>
                <a:latin typeface="Lucida Console" panose="020B0609040504020204" pitchFamily="49" charset="0"/>
              </a:rPr>
              <a:t>167.149854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#00FF66FF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6   5  68.437296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#00FFFFFF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7   6 </a:t>
            </a:r>
            <a:r>
              <a:rPr lang="fr-FR" altLang="fr-FR" dirty="0">
                <a:solidFill>
                  <a:srgbClr val="000000"/>
                </a:solidFill>
                <a:latin typeface="Lucida Console" panose="020B0609040504020204" pitchFamily="49" charset="0"/>
              </a:rPr>
              <a:t>170.062184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#0066FFFF </a:t>
            </a:r>
            <a:r>
              <a:rPr lang="fr-FR" altLang="fr-FR" dirty="0" smtClean="0">
                <a:solidFill>
                  <a:srgbClr val="000000"/>
                </a:solidFill>
                <a:latin typeface="Lucida Console" panose="020B0609040504020204" pitchFamily="49" charset="0"/>
              </a:rPr>
              <a:t>  M</a:t>
            </a:r>
          </a:p>
          <a:p>
            <a:pPr marL="0" indent="0">
              <a:spcBef>
                <a:spcPts val="0"/>
              </a:spcBef>
              <a:buNone/>
            </a:pPr>
            <a:r>
              <a:rPr lang="fr-FR" altLang="fr-FR" dirty="0" smtClean="0">
                <a:solidFill>
                  <a:srgbClr val="000000"/>
                </a:solidFill>
                <a:latin typeface="Lucida Console" panose="020B0609040504020204" pitchFamily="49" charset="0"/>
              </a:rPr>
              <a:t>8   7 </a:t>
            </a:r>
            <a:r>
              <a:rPr lang="fr-FR" altLang="fr-FR" dirty="0">
                <a:solidFill>
                  <a:srgbClr val="000000"/>
                </a:solidFill>
                <a:latin typeface="Lucida Console" panose="020B0609040504020204" pitchFamily="49" charset="0"/>
              </a:rPr>
              <a:t>155.778326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#3300FFFF </a:t>
            </a:r>
            <a:r>
              <a:rPr lang="fr-FR" altLang="fr-FR" dirty="0" smtClean="0">
                <a:solidFill>
                  <a:srgbClr val="000000"/>
                </a:solidFill>
                <a:latin typeface="Lucida Console" panose="020B0609040504020204" pitchFamily="49" charset="0"/>
              </a:rPr>
              <a:t>  M</a:t>
            </a:r>
          </a:p>
          <a:p>
            <a:pPr marL="0" indent="0">
              <a:spcBef>
                <a:spcPts val="0"/>
              </a:spcBef>
              <a:buNone/>
            </a:pPr>
            <a:r>
              <a:rPr lang="fr-FR" altLang="fr-FR" dirty="0" smtClean="0">
                <a:solidFill>
                  <a:srgbClr val="000000"/>
                </a:solidFill>
                <a:latin typeface="Lucida Console" panose="020B0609040504020204" pitchFamily="49" charset="0"/>
              </a:rPr>
              <a:t>9   8   5.429264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#CC00FFFF </a:t>
            </a:r>
            <a:r>
              <a:rPr lang="fr-FR" altLang="fr-FR" dirty="0" smtClean="0">
                <a:solidFill>
                  <a:srgbClr val="000000"/>
                </a:solidFill>
                <a:latin typeface="Lucida Console" panose="020B0609040504020204" pitchFamily="49" charset="0"/>
              </a:rPr>
              <a:t>  M</a:t>
            </a:r>
          </a:p>
          <a:p>
            <a:pPr marL="0" indent="0">
              <a:spcBef>
                <a:spcPts val="0"/>
              </a:spcBef>
              <a:buNone/>
            </a:pPr>
            <a:r>
              <a:rPr lang="fr-FR" altLang="fr-FR" dirty="0" smtClean="0">
                <a:solidFill>
                  <a:srgbClr val="000000"/>
                </a:solidFill>
                <a:latin typeface="Lucida Console" panose="020B0609040504020204" pitchFamily="49" charset="0"/>
              </a:rPr>
              <a:t>10  9  57.866792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FF0099FF   M</a:t>
            </a:r>
            <a:endParaRPr lang="fr-FR" altLang="fr-FR" sz="4400" dirty="0">
              <a:solidFill>
                <a:schemeClr val="tx1"/>
              </a:solidFill>
              <a:latin typeface="Arial" panose="020B0604020202020204" pitchFamily="34" charset="0"/>
            </a:endParaRPr>
          </a:p>
          <a:p>
            <a:endParaRPr lang="fr-CA" dirty="0"/>
          </a:p>
        </p:txBody>
      </p:sp>
    </p:spTree>
    <p:extLst>
      <p:ext uri="{BB962C8B-B14F-4D97-AF65-F5344CB8AC3E}">
        <p14:creationId xmlns:p14="http://schemas.microsoft.com/office/powerpoint/2010/main" val="3359486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1">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xEl>
                                              <p:pRg st="11" end="1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1">
                                            <p:txEl>
                                              <p:pRg st="12" end="12"/>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
                                            <p:txEl>
                                              <p:pRg st="13" end="13"/>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1">
                                            <p:txEl>
                                              <p:pRg st="14" end="14"/>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1">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3" y="2160589"/>
            <a:ext cx="10940925" cy="3880773"/>
          </a:xfrm>
        </p:spPr>
        <p:txBody>
          <a:bodyPr/>
          <a:lstStyle/>
          <a:p>
            <a:r>
              <a:rPr lang="en-US" dirty="0" smtClean="0"/>
              <a:t>Create a population of 10 individuals, all at the location [0;0] with their heading either North or South, randomly</a:t>
            </a:r>
          </a:p>
          <a:p>
            <a:r>
              <a:rPr lang="en-US" dirty="0" smtClean="0"/>
              <a:t>Give them all an age of 5</a:t>
            </a:r>
          </a:p>
          <a:p>
            <a:r>
              <a:rPr lang="en-US" dirty="0" smtClean="0"/>
              <a:t>Give them a sex “male” or “female” randomly</a:t>
            </a:r>
          </a:p>
          <a:p>
            <a:endParaRPr lang="en-US" dirty="0" smtClean="0"/>
          </a:p>
          <a:p>
            <a:endParaRPr lang="fr-CA" dirty="0"/>
          </a:p>
        </p:txBody>
      </p:sp>
      <p:sp>
        <p:nvSpPr>
          <p:cNvPr id="4"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r>
              <a:rPr lang="fr-CA" dirty="0" smtClean="0"/>
              <a:t> - </a:t>
            </a:r>
            <a:r>
              <a:rPr lang="fr-CA" dirty="0" err="1" smtClean="0"/>
              <a:t>exercise</a:t>
            </a:r>
            <a:endParaRPr lang="fr-CA" dirty="0"/>
          </a:p>
        </p:txBody>
      </p:sp>
    </p:spTree>
    <p:extLst>
      <p:ext uri="{BB962C8B-B14F-4D97-AF65-F5344CB8AC3E}">
        <p14:creationId xmlns:p14="http://schemas.microsoft.com/office/powerpoint/2010/main" val="147660482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3" y="2160589"/>
            <a:ext cx="10940925" cy="3880773"/>
          </a:xfrm>
        </p:spPr>
        <p:txBody>
          <a:bodyPr/>
          <a:lstStyle/>
          <a:p>
            <a:r>
              <a:rPr lang="en-US" dirty="0" smtClean="0"/>
              <a:t>Create a population of 10 individuals, all at the location [0;0] with their heading either North or South, randomly</a:t>
            </a:r>
          </a:p>
          <a:p>
            <a:pPr lvl="1"/>
            <a:r>
              <a:rPr lang="en-US" sz="1400" dirty="0">
                <a:latin typeface="Courier New" panose="02070309020205020404" pitchFamily="49" charset="0"/>
                <a:cs typeface="Courier New" panose="02070309020205020404" pitchFamily="49" charset="0"/>
              </a:rPr>
              <a:t>t1 &lt;- </a:t>
            </a:r>
            <a:r>
              <a:rPr lang="en-US" sz="1400" dirty="0" err="1">
                <a:latin typeface="Courier New" panose="02070309020205020404" pitchFamily="49" charset="0"/>
                <a:cs typeface="Courier New" panose="02070309020205020404" pitchFamily="49" charset="0"/>
              </a:rPr>
              <a:t>createTurtles</a:t>
            </a:r>
            <a:r>
              <a:rPr lang="en-US" sz="1400" dirty="0">
                <a:latin typeface="Courier New" panose="02070309020205020404" pitchFamily="49" charset="0"/>
                <a:cs typeface="Courier New" panose="02070309020205020404" pitchFamily="49" charset="0"/>
              </a:rPr>
              <a:t>(n = 10, </a:t>
            </a:r>
            <a:r>
              <a:rPr lang="en-US" sz="1400" dirty="0" err="1">
                <a:latin typeface="Courier New" panose="02070309020205020404" pitchFamily="49" charset="0"/>
                <a:cs typeface="Courier New" panose="02070309020205020404" pitchFamily="49" charset="0"/>
              </a:rPr>
              <a:t>coords</a:t>
            </a:r>
            <a:r>
              <a:rPr lang="en-US" sz="1400" dirty="0">
                <a:latin typeface="Courier New" panose="02070309020205020404" pitchFamily="49" charset="0"/>
                <a:cs typeface="Courier New" panose="02070309020205020404" pitchFamily="49" charset="0"/>
              </a:rPr>
              <a:t> = </a:t>
            </a:r>
            <a:r>
              <a:rPr lang="en-US" sz="1400" dirty="0" err="1">
                <a:latin typeface="Courier New" panose="02070309020205020404" pitchFamily="49" charset="0"/>
                <a:cs typeface="Courier New" panose="02070309020205020404" pitchFamily="49" charset="0"/>
              </a:rPr>
              <a:t>cbind</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pxcor</a:t>
            </a:r>
            <a:r>
              <a:rPr lang="en-US" sz="1400" dirty="0">
                <a:latin typeface="Courier New" panose="02070309020205020404" pitchFamily="49" charset="0"/>
                <a:cs typeface="Courier New" panose="02070309020205020404" pitchFamily="49" charset="0"/>
              </a:rPr>
              <a:t> = rep(0, 10), </a:t>
            </a:r>
            <a:r>
              <a:rPr lang="en-US" sz="1400" dirty="0" err="1">
                <a:latin typeface="Courier New" panose="02070309020205020404" pitchFamily="49" charset="0"/>
                <a:cs typeface="Courier New" panose="02070309020205020404" pitchFamily="49" charset="0"/>
              </a:rPr>
              <a:t>pycor</a:t>
            </a:r>
            <a:r>
              <a:rPr lang="en-US" sz="1400" dirty="0">
                <a:latin typeface="Courier New" panose="02070309020205020404" pitchFamily="49" charset="0"/>
                <a:cs typeface="Courier New" panose="02070309020205020404" pitchFamily="49" charset="0"/>
              </a:rPr>
              <a:t> = rep(0, 10)), heading = sample(c(0, 180), size = 10, replace = TRUE</a:t>
            </a:r>
            <a:r>
              <a:rPr lang="en-US" sz="1400" dirty="0" smtClean="0">
                <a:latin typeface="Courier New" panose="02070309020205020404" pitchFamily="49" charset="0"/>
                <a:cs typeface="Courier New" panose="02070309020205020404" pitchFamily="49" charset="0"/>
              </a:rPr>
              <a:t>))</a:t>
            </a:r>
          </a:p>
          <a:p>
            <a:pPr lvl="1"/>
            <a:r>
              <a:rPr lang="en-US" sz="1400" dirty="0">
                <a:latin typeface="Courier New" panose="02070309020205020404" pitchFamily="49" charset="0"/>
                <a:cs typeface="Courier New" panose="02070309020205020404" pitchFamily="49" charset="0"/>
              </a:rPr>
              <a:t>t1@.Data</a:t>
            </a:r>
            <a:endParaRPr lang="en-US" sz="1400" dirty="0" smtClean="0">
              <a:latin typeface="Courier New" panose="02070309020205020404" pitchFamily="49" charset="0"/>
              <a:cs typeface="Courier New" panose="02070309020205020404" pitchFamily="49" charset="0"/>
            </a:endParaRPr>
          </a:p>
          <a:p>
            <a:r>
              <a:rPr lang="en-US" dirty="0" smtClean="0"/>
              <a:t>Give them all an age of 5</a:t>
            </a:r>
          </a:p>
          <a:p>
            <a:pPr lvl="1"/>
            <a:r>
              <a:rPr lang="en-US" sz="1400" dirty="0">
                <a:latin typeface="Courier New" panose="02070309020205020404" pitchFamily="49" charset="0"/>
                <a:cs typeface="Courier New" panose="02070309020205020404" pitchFamily="49" charset="0"/>
              </a:rPr>
              <a:t>t1 &lt;- </a:t>
            </a:r>
            <a:r>
              <a:rPr lang="en-US" sz="1400" dirty="0" err="1">
                <a:latin typeface="Courier New" panose="02070309020205020404" pitchFamily="49" charset="0"/>
                <a:cs typeface="Courier New" panose="02070309020205020404" pitchFamily="49" charset="0"/>
              </a:rPr>
              <a:t>turtlesOwn</a:t>
            </a:r>
            <a:r>
              <a:rPr lang="en-US" sz="1400" dirty="0">
                <a:latin typeface="Courier New" panose="02070309020205020404" pitchFamily="49" charset="0"/>
                <a:cs typeface="Courier New" panose="02070309020205020404" pitchFamily="49" charset="0"/>
              </a:rPr>
              <a:t>(turtles = t1, </a:t>
            </a:r>
            <a:r>
              <a:rPr lang="en-US" sz="1400" dirty="0" err="1">
                <a:latin typeface="Courier New" panose="02070309020205020404" pitchFamily="49" charset="0"/>
                <a:cs typeface="Courier New" panose="02070309020205020404" pitchFamily="49" charset="0"/>
              </a:rPr>
              <a:t>tVar</a:t>
            </a:r>
            <a:r>
              <a:rPr lang="en-US" sz="1400" dirty="0">
                <a:latin typeface="Courier New" panose="02070309020205020404" pitchFamily="49" charset="0"/>
                <a:cs typeface="Courier New" panose="02070309020205020404" pitchFamily="49" charset="0"/>
              </a:rPr>
              <a:t> = "age", </a:t>
            </a:r>
            <a:r>
              <a:rPr lang="en-US" sz="1400" dirty="0" err="1">
                <a:latin typeface="Courier New" panose="02070309020205020404" pitchFamily="49" charset="0"/>
                <a:cs typeface="Courier New" panose="02070309020205020404" pitchFamily="49" charset="0"/>
              </a:rPr>
              <a:t>tVal</a:t>
            </a:r>
            <a:r>
              <a:rPr lang="en-US" sz="1400" dirty="0">
                <a:latin typeface="Courier New" panose="02070309020205020404" pitchFamily="49" charset="0"/>
                <a:cs typeface="Courier New" panose="02070309020205020404" pitchFamily="49" charset="0"/>
              </a:rPr>
              <a:t> = 3</a:t>
            </a:r>
            <a:r>
              <a:rPr lang="en-US" sz="1400" dirty="0" smtClean="0">
                <a:latin typeface="Courier New" panose="02070309020205020404" pitchFamily="49" charset="0"/>
                <a:cs typeface="Courier New" panose="02070309020205020404" pitchFamily="49" charset="0"/>
              </a:rPr>
              <a:t>)</a:t>
            </a:r>
          </a:p>
          <a:p>
            <a:pPr lvl="1"/>
            <a:r>
              <a:rPr lang="en-US" sz="1400" i="1" dirty="0">
                <a:latin typeface="Courier New" panose="02070309020205020404" pitchFamily="49" charset="0"/>
                <a:cs typeface="Courier New" panose="02070309020205020404" pitchFamily="49" charset="0"/>
              </a:rPr>
              <a:t>t1 &lt;- </a:t>
            </a:r>
            <a:r>
              <a:rPr lang="en-US" sz="1400" i="1" dirty="0" err="1">
                <a:latin typeface="Courier New" panose="02070309020205020404" pitchFamily="49" charset="0"/>
                <a:cs typeface="Courier New" panose="02070309020205020404" pitchFamily="49" charset="0"/>
              </a:rPr>
              <a:t>turtlesOwn</a:t>
            </a:r>
            <a:r>
              <a:rPr lang="en-US" sz="1400" i="1" dirty="0">
                <a:latin typeface="Courier New" panose="02070309020205020404" pitchFamily="49" charset="0"/>
                <a:cs typeface="Courier New" panose="02070309020205020404" pitchFamily="49" charset="0"/>
              </a:rPr>
              <a:t>(turtles = t1, </a:t>
            </a:r>
            <a:r>
              <a:rPr lang="en-US" sz="1400" i="1" dirty="0" err="1">
                <a:latin typeface="Courier New" panose="02070309020205020404" pitchFamily="49" charset="0"/>
                <a:cs typeface="Courier New" panose="02070309020205020404" pitchFamily="49" charset="0"/>
              </a:rPr>
              <a:t>tVar</a:t>
            </a:r>
            <a:r>
              <a:rPr lang="en-US" sz="1400" i="1" dirty="0">
                <a:latin typeface="Courier New" panose="02070309020205020404" pitchFamily="49" charset="0"/>
                <a:cs typeface="Courier New" panose="02070309020205020404" pitchFamily="49" charset="0"/>
              </a:rPr>
              <a:t> = "age", </a:t>
            </a:r>
            <a:r>
              <a:rPr lang="en-US" sz="1400" i="1" dirty="0" err="1">
                <a:latin typeface="Courier New" panose="02070309020205020404" pitchFamily="49" charset="0"/>
                <a:cs typeface="Courier New" panose="02070309020205020404" pitchFamily="49" charset="0"/>
              </a:rPr>
              <a:t>tVal</a:t>
            </a:r>
            <a:r>
              <a:rPr lang="en-US" sz="1400" i="1" dirty="0">
                <a:latin typeface="Courier New" panose="02070309020205020404" pitchFamily="49" charset="0"/>
                <a:cs typeface="Courier New" panose="02070309020205020404" pitchFamily="49" charset="0"/>
              </a:rPr>
              <a:t> = </a:t>
            </a:r>
            <a:r>
              <a:rPr lang="en-US" sz="1400" b="1" i="1" dirty="0">
                <a:latin typeface="Courier New" panose="02070309020205020404" pitchFamily="49" charset="0"/>
                <a:cs typeface="Courier New" panose="02070309020205020404" pitchFamily="49" charset="0"/>
              </a:rPr>
              <a:t>rep(3, 10)</a:t>
            </a:r>
            <a:r>
              <a:rPr lang="en-US" sz="1400" i="1" dirty="0">
                <a:latin typeface="Courier New" panose="02070309020205020404" pitchFamily="49" charset="0"/>
                <a:cs typeface="Courier New" panose="02070309020205020404" pitchFamily="49" charset="0"/>
              </a:rPr>
              <a:t>)</a:t>
            </a:r>
            <a:endParaRPr lang="en-US" sz="1400" i="1" dirty="0" smtClean="0">
              <a:latin typeface="Courier New" panose="02070309020205020404" pitchFamily="49" charset="0"/>
              <a:cs typeface="Courier New" panose="02070309020205020404" pitchFamily="49" charset="0"/>
            </a:endParaRPr>
          </a:p>
          <a:p>
            <a:r>
              <a:rPr lang="en-US" dirty="0" smtClean="0"/>
              <a:t>Give them a sex “male” or “female” randomly</a:t>
            </a:r>
          </a:p>
          <a:p>
            <a:pPr lvl="1"/>
            <a:r>
              <a:rPr lang="en-US" sz="1400" dirty="0">
                <a:latin typeface="Courier New" panose="02070309020205020404" pitchFamily="49" charset="0"/>
                <a:cs typeface="Courier New" panose="02070309020205020404" pitchFamily="49" charset="0"/>
              </a:rPr>
              <a:t>t1 &lt;- </a:t>
            </a:r>
            <a:r>
              <a:rPr lang="en-US" sz="1400" dirty="0" err="1">
                <a:latin typeface="Courier New" panose="02070309020205020404" pitchFamily="49" charset="0"/>
                <a:cs typeface="Courier New" panose="02070309020205020404" pitchFamily="49" charset="0"/>
              </a:rPr>
              <a:t>turtlesOwn</a:t>
            </a:r>
            <a:r>
              <a:rPr lang="en-US" sz="1400" dirty="0">
                <a:latin typeface="Courier New" panose="02070309020205020404" pitchFamily="49" charset="0"/>
                <a:cs typeface="Courier New" panose="02070309020205020404" pitchFamily="49" charset="0"/>
              </a:rPr>
              <a:t>(turtles = t1, </a:t>
            </a:r>
            <a:r>
              <a:rPr lang="en-US" sz="1400" dirty="0" err="1">
                <a:latin typeface="Courier New" panose="02070309020205020404" pitchFamily="49" charset="0"/>
                <a:cs typeface="Courier New" panose="02070309020205020404" pitchFamily="49" charset="0"/>
              </a:rPr>
              <a:t>tVar</a:t>
            </a:r>
            <a:r>
              <a:rPr lang="en-US" sz="1400" dirty="0">
                <a:latin typeface="Courier New" panose="02070309020205020404" pitchFamily="49" charset="0"/>
                <a:cs typeface="Courier New" panose="02070309020205020404" pitchFamily="49" charset="0"/>
              </a:rPr>
              <a:t> = "sex", </a:t>
            </a:r>
            <a:r>
              <a:rPr lang="en-US" sz="1400" dirty="0" err="1">
                <a:latin typeface="Courier New" panose="02070309020205020404" pitchFamily="49" charset="0"/>
                <a:cs typeface="Courier New" panose="02070309020205020404" pitchFamily="49" charset="0"/>
              </a:rPr>
              <a:t>tVal</a:t>
            </a:r>
            <a:r>
              <a:rPr lang="en-US" sz="1400" dirty="0">
                <a:latin typeface="Courier New" panose="02070309020205020404" pitchFamily="49" charset="0"/>
                <a:cs typeface="Courier New" panose="02070309020205020404" pitchFamily="49" charset="0"/>
              </a:rPr>
              <a:t> = sample(x = c("male", "female"), size = 10, replace = TRUE</a:t>
            </a:r>
            <a:r>
              <a:rPr lang="en-US" sz="1400" dirty="0" smtClean="0">
                <a:latin typeface="Courier New" panose="02070309020205020404" pitchFamily="49" charset="0"/>
                <a:cs typeface="Courier New" panose="02070309020205020404" pitchFamily="49" charset="0"/>
              </a:rPr>
              <a:t>))</a:t>
            </a:r>
          </a:p>
          <a:p>
            <a:endParaRPr lang="en-US" dirty="0" smtClean="0"/>
          </a:p>
          <a:p>
            <a:endParaRPr lang="fr-CA" dirty="0"/>
          </a:p>
        </p:txBody>
      </p:sp>
      <p:sp>
        <p:nvSpPr>
          <p:cNvPr id="4"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r>
              <a:rPr lang="fr-CA" dirty="0" smtClean="0"/>
              <a:t> - </a:t>
            </a:r>
            <a:r>
              <a:rPr lang="fr-CA" dirty="0" err="1" smtClean="0"/>
              <a:t>exercise</a:t>
            </a:r>
            <a:endParaRPr lang="fr-CA" dirty="0"/>
          </a:p>
        </p:txBody>
      </p:sp>
    </p:spTree>
    <p:extLst>
      <p:ext uri="{BB962C8B-B14F-4D97-AF65-F5344CB8AC3E}">
        <p14:creationId xmlns:p14="http://schemas.microsoft.com/office/powerpoint/2010/main" val="1538358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smtClean="0"/>
              <a:t>Agents: </a:t>
            </a:r>
            <a:r>
              <a:rPr lang="fr-CA" dirty="0" err="1" smtClean="0"/>
              <a:t>turtles</a:t>
            </a:r>
            <a:r>
              <a:rPr lang="fr-CA" dirty="0" smtClean="0"/>
              <a:t> or patches</a:t>
            </a:r>
            <a:endParaRPr lang="fr-CA" dirty="0"/>
          </a:p>
        </p:txBody>
      </p:sp>
      <p:sp>
        <p:nvSpPr>
          <p:cNvPr id="3" name="Espace réservé du contenu 2"/>
          <p:cNvSpPr>
            <a:spLocks noGrp="1"/>
          </p:cNvSpPr>
          <p:nvPr>
            <p:ph idx="1"/>
          </p:nvPr>
        </p:nvSpPr>
        <p:spPr>
          <a:xfrm>
            <a:off x="677333" y="1463040"/>
            <a:ext cx="10209405" cy="5109883"/>
          </a:xfrm>
        </p:spPr>
        <p:txBody>
          <a:bodyPr>
            <a:normAutofit/>
          </a:bodyPr>
          <a:lstStyle/>
          <a:p>
            <a:r>
              <a:rPr lang="fr-CA" sz="2400" dirty="0" err="1" smtClean="0"/>
              <a:t>Turtles</a:t>
            </a:r>
            <a:r>
              <a:rPr lang="fr-CA" sz="2400" dirty="0" smtClean="0"/>
              <a:t> are </a:t>
            </a:r>
            <a:r>
              <a:rPr lang="fr-CA" sz="2400" dirty="0" err="1" smtClean="0"/>
              <a:t>moving</a:t>
            </a:r>
            <a:r>
              <a:rPr lang="fr-CA" sz="2400" dirty="0" smtClean="0"/>
              <a:t> agents. </a:t>
            </a:r>
            <a:r>
              <a:rPr lang="fr-CA" sz="2400" dirty="0" err="1" smtClean="0"/>
              <a:t>Turtles</a:t>
            </a:r>
            <a:r>
              <a:rPr lang="fr-CA" sz="2400" dirty="0" smtClean="0"/>
              <a:t> are </a:t>
            </a:r>
            <a:r>
              <a:rPr lang="fr-CA" sz="2400" dirty="0" err="1" smtClean="0"/>
              <a:t>represented</a:t>
            </a:r>
            <a:r>
              <a:rPr lang="fr-CA" sz="2400" dirty="0" smtClean="0"/>
              <a:t> </a:t>
            </a:r>
            <a:r>
              <a:rPr lang="fr-CA" sz="2400" dirty="0" err="1" smtClean="0"/>
              <a:t>with</a:t>
            </a:r>
            <a:r>
              <a:rPr lang="fr-CA" sz="2400" dirty="0" smtClean="0"/>
              <a:t> an </a:t>
            </a:r>
            <a:r>
              <a:rPr lang="fr-CA" sz="2400" dirty="0" err="1" smtClean="0"/>
              <a:t>agentMatrix</a:t>
            </a:r>
            <a:r>
              <a:rPr lang="fr-CA" sz="2400" dirty="0" smtClean="0"/>
              <a:t>.</a:t>
            </a:r>
          </a:p>
          <a:p>
            <a:r>
              <a:rPr lang="fr-CA" sz="2400" dirty="0" smtClean="0"/>
              <a:t>Patches are non-</a:t>
            </a:r>
            <a:r>
              <a:rPr lang="fr-CA" sz="2400" dirty="0" err="1" smtClean="0"/>
              <a:t>moving</a:t>
            </a:r>
            <a:r>
              <a:rPr lang="fr-CA" sz="2400" dirty="0" smtClean="0"/>
              <a:t> agents. Patches are </a:t>
            </a:r>
            <a:r>
              <a:rPr lang="fr-CA" sz="2400" dirty="0" err="1" smtClean="0"/>
              <a:t>cells</a:t>
            </a:r>
            <a:r>
              <a:rPr lang="fr-CA" sz="2400" dirty="0" smtClean="0"/>
              <a:t> of a world. Patches are </a:t>
            </a:r>
            <a:r>
              <a:rPr lang="fr-CA" sz="2400" dirty="0" err="1" smtClean="0"/>
              <a:t>represented</a:t>
            </a:r>
            <a:r>
              <a:rPr lang="fr-CA" sz="2400" dirty="0" smtClean="0"/>
              <a:t> </a:t>
            </a:r>
            <a:r>
              <a:rPr lang="fr-CA" sz="2400" dirty="0" err="1" smtClean="0"/>
              <a:t>with</a:t>
            </a:r>
            <a:r>
              <a:rPr lang="fr-CA" sz="2400" dirty="0" smtClean="0"/>
              <a:t> a 2-column matrix </a:t>
            </a:r>
            <a:r>
              <a:rPr lang="fr-CA" sz="2400" dirty="0" err="1" smtClean="0"/>
              <a:t>with</a:t>
            </a:r>
            <a:r>
              <a:rPr lang="fr-CA" sz="2400" dirty="0" smtClean="0"/>
              <a:t> </a:t>
            </a:r>
            <a:r>
              <a:rPr lang="fr-CA" sz="2400" dirty="0" err="1" smtClean="0"/>
              <a:t>pxcor</a:t>
            </a:r>
            <a:r>
              <a:rPr lang="fr-CA" sz="2400" dirty="0" smtClean="0"/>
              <a:t> and </a:t>
            </a:r>
            <a:r>
              <a:rPr lang="fr-CA" sz="2400" dirty="0" err="1" smtClean="0"/>
              <a:t>pycor</a:t>
            </a:r>
            <a:r>
              <a:rPr lang="fr-CA" sz="2400" dirty="0" smtClean="0"/>
              <a:t> </a:t>
            </a:r>
            <a:r>
              <a:rPr lang="fr-CA" sz="2400" dirty="0" err="1" smtClean="0"/>
              <a:t>columns</a:t>
            </a:r>
            <a:r>
              <a:rPr lang="fr-CA" sz="2400" dirty="0"/>
              <a:t> </a:t>
            </a:r>
            <a:r>
              <a:rPr lang="fr-CA" sz="2400" dirty="0" smtClean="0"/>
              <a:t>(i.e., </a:t>
            </a:r>
            <a:r>
              <a:rPr lang="fr-CA" sz="2400" dirty="0" err="1" smtClean="0"/>
              <a:t>coordinates</a:t>
            </a:r>
            <a:r>
              <a:rPr lang="fr-CA" sz="2400" dirty="0" smtClean="0"/>
              <a:t> of </a:t>
            </a:r>
            <a:r>
              <a:rPr lang="fr-CA" sz="2400" dirty="0" err="1" smtClean="0"/>
              <a:t>their</a:t>
            </a:r>
            <a:r>
              <a:rPr lang="fr-CA" sz="2400" dirty="0" smtClean="0"/>
              <a:t> center).</a:t>
            </a:r>
          </a:p>
          <a:p>
            <a:r>
              <a:rPr lang="fr-CA" sz="2400" dirty="0" err="1" smtClean="0"/>
              <a:t>Turtles</a:t>
            </a:r>
            <a:r>
              <a:rPr lang="fr-CA" sz="2400" dirty="0" smtClean="0"/>
              <a:t> </a:t>
            </a:r>
            <a:r>
              <a:rPr lang="fr-CA" sz="2400" dirty="0" err="1" smtClean="0"/>
              <a:t>coordinates</a:t>
            </a:r>
            <a:r>
              <a:rPr lang="fr-CA" sz="2400" dirty="0" smtClean="0"/>
              <a:t> </a:t>
            </a:r>
            <a:r>
              <a:rPr lang="fr-CA" sz="2400" dirty="0" err="1" smtClean="0"/>
              <a:t>can</a:t>
            </a:r>
            <a:r>
              <a:rPr lang="fr-CA" sz="2400" dirty="0" smtClean="0"/>
              <a:t> have </a:t>
            </a:r>
            <a:r>
              <a:rPr lang="fr-CA" sz="2400" dirty="0" err="1" smtClean="0"/>
              <a:t>decimals</a:t>
            </a:r>
            <a:r>
              <a:rPr lang="fr-CA" sz="2400" dirty="0" smtClean="0"/>
              <a:t> (i.e., </a:t>
            </a:r>
            <a:r>
              <a:rPr lang="fr-CA" sz="2400" dirty="0" err="1" smtClean="0"/>
              <a:t>can</a:t>
            </a:r>
            <a:r>
              <a:rPr lang="fr-CA" sz="2400" dirty="0" smtClean="0"/>
              <a:t> </a:t>
            </a:r>
            <a:r>
              <a:rPr lang="fr-CA" sz="2400" dirty="0" err="1" smtClean="0"/>
              <a:t>be</a:t>
            </a:r>
            <a:r>
              <a:rPr lang="fr-CA" sz="2400" dirty="0" smtClean="0"/>
              <a:t> </a:t>
            </a:r>
            <a:r>
              <a:rPr lang="fr-CA" sz="2400" dirty="0" err="1" smtClean="0"/>
              <a:t>anywhere</a:t>
            </a:r>
            <a:r>
              <a:rPr lang="fr-CA" sz="2400" dirty="0" smtClean="0"/>
              <a:t> on the patches). Patches </a:t>
            </a:r>
            <a:r>
              <a:rPr lang="fr-CA" sz="2400" dirty="0" err="1" smtClean="0"/>
              <a:t>coordinates</a:t>
            </a:r>
            <a:r>
              <a:rPr lang="fr-CA" sz="2400" dirty="0" smtClean="0"/>
              <a:t> are </a:t>
            </a:r>
            <a:r>
              <a:rPr lang="fr-CA" sz="2400" dirty="0" err="1" smtClean="0"/>
              <a:t>always</a:t>
            </a:r>
            <a:r>
              <a:rPr lang="fr-CA" sz="2400" dirty="0" smtClean="0"/>
              <a:t> </a:t>
            </a:r>
            <a:r>
              <a:rPr lang="fr-CA" sz="2400" dirty="0" err="1" smtClean="0"/>
              <a:t>integer</a:t>
            </a:r>
            <a:r>
              <a:rPr lang="fr-CA" sz="2400" dirty="0" smtClean="0"/>
              <a:t>.</a:t>
            </a:r>
          </a:p>
          <a:p>
            <a:endParaRPr lang="fr-CA" dirty="0" smtClean="0"/>
          </a:p>
          <a:p>
            <a:endParaRPr lang="fr-CA" dirty="0"/>
          </a:p>
          <a:p>
            <a:endParaRPr lang="fr-CA" dirty="0"/>
          </a:p>
        </p:txBody>
      </p:sp>
    </p:spTree>
    <p:extLst>
      <p:ext uri="{BB962C8B-B14F-4D97-AF65-F5344CB8AC3E}">
        <p14:creationId xmlns:p14="http://schemas.microsoft.com/office/powerpoint/2010/main" val="4179078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Agentset</a:t>
            </a:r>
            <a:endParaRPr lang="fr-CA" dirty="0"/>
          </a:p>
        </p:txBody>
      </p:sp>
      <p:sp>
        <p:nvSpPr>
          <p:cNvPr id="3" name="Espace réservé du contenu 2"/>
          <p:cNvSpPr>
            <a:spLocks noGrp="1"/>
          </p:cNvSpPr>
          <p:nvPr>
            <p:ph idx="1"/>
          </p:nvPr>
        </p:nvSpPr>
        <p:spPr>
          <a:xfrm>
            <a:off x="677333" y="1463040"/>
            <a:ext cx="10209405" cy="5109883"/>
          </a:xfrm>
        </p:spPr>
        <p:txBody>
          <a:bodyPr>
            <a:normAutofit/>
          </a:bodyPr>
          <a:lstStyle/>
          <a:p>
            <a:r>
              <a:rPr lang="en-US" sz="2000" dirty="0" smtClean="0"/>
              <a:t>An “</a:t>
            </a:r>
            <a:r>
              <a:rPr lang="en-US" sz="2000" dirty="0" err="1" smtClean="0"/>
              <a:t>agentset</a:t>
            </a:r>
            <a:r>
              <a:rPr lang="en-US" sz="2000" dirty="0" smtClean="0"/>
              <a:t>” </a:t>
            </a:r>
            <a:r>
              <a:rPr lang="en-US" sz="2000" dirty="0"/>
              <a:t>is a set of </a:t>
            </a:r>
            <a:r>
              <a:rPr lang="en-US" sz="2000" dirty="0" smtClean="0"/>
              <a:t>agents.</a:t>
            </a:r>
          </a:p>
          <a:p>
            <a:r>
              <a:rPr lang="en-US" sz="2000" dirty="0" err="1" smtClean="0"/>
              <a:t>Agentsets</a:t>
            </a:r>
            <a:r>
              <a:rPr lang="en-US" sz="2000" dirty="0" smtClean="0"/>
              <a:t> contain </a:t>
            </a:r>
            <a:r>
              <a:rPr lang="en-US" sz="2000" dirty="0"/>
              <a:t>only some patches or some turtles. An </a:t>
            </a:r>
            <a:r>
              <a:rPr lang="en-US" sz="2000" dirty="0" err="1"/>
              <a:t>agentset</a:t>
            </a:r>
            <a:r>
              <a:rPr lang="en-US" sz="2000" dirty="0"/>
              <a:t> cannot contain the two agent types (patches and turtles) at once. </a:t>
            </a:r>
            <a:endParaRPr lang="en-US" sz="2000" dirty="0" smtClean="0"/>
          </a:p>
          <a:p>
            <a:r>
              <a:rPr lang="en-US" sz="2000" dirty="0" smtClean="0"/>
              <a:t>A </a:t>
            </a:r>
            <a:r>
              <a:rPr lang="en-US" sz="2000" dirty="0"/>
              <a:t>patch </a:t>
            </a:r>
            <a:r>
              <a:rPr lang="en-US" sz="2000" dirty="0" err="1"/>
              <a:t>agentset</a:t>
            </a:r>
            <a:r>
              <a:rPr lang="en-US" sz="2000" dirty="0"/>
              <a:t> is a matrix that contains patches coordinates; a turtle </a:t>
            </a:r>
            <a:r>
              <a:rPr lang="en-US" sz="2000" dirty="0" err="1"/>
              <a:t>agentset</a:t>
            </a:r>
            <a:r>
              <a:rPr lang="en-US" sz="2000" dirty="0"/>
              <a:t> is an </a:t>
            </a:r>
            <a:r>
              <a:rPr lang="en-US" sz="2000" dirty="0" err="1"/>
              <a:t>agentMatrix</a:t>
            </a:r>
            <a:r>
              <a:rPr lang="en-US" sz="2000" dirty="0"/>
              <a:t> object containing turtles. </a:t>
            </a:r>
            <a:endParaRPr lang="en-US" sz="2000" dirty="0" smtClean="0"/>
          </a:p>
          <a:p>
            <a:r>
              <a:rPr lang="en-US" sz="2000" dirty="0" err="1" smtClean="0"/>
              <a:t>Agentsets</a:t>
            </a:r>
            <a:r>
              <a:rPr lang="en-US" sz="2000" dirty="0" smtClean="0"/>
              <a:t> </a:t>
            </a:r>
            <a:r>
              <a:rPr lang="en-US" sz="2000" dirty="0"/>
              <a:t>can then be passed on as arguments in functions. </a:t>
            </a:r>
            <a:r>
              <a:rPr lang="fr-CA" sz="2000" dirty="0" err="1"/>
              <a:t>Agentsets</a:t>
            </a:r>
            <a:r>
              <a:rPr lang="fr-CA" sz="2000" dirty="0"/>
              <a:t> </a:t>
            </a:r>
            <a:r>
              <a:rPr lang="fr-CA" sz="2000" dirty="0" err="1"/>
              <a:t>can</a:t>
            </a:r>
            <a:r>
              <a:rPr lang="fr-CA" sz="2000" dirty="0"/>
              <a:t> </a:t>
            </a:r>
            <a:r>
              <a:rPr lang="fr-CA" sz="2000" dirty="0" err="1"/>
              <a:t>be</a:t>
            </a:r>
            <a:r>
              <a:rPr lang="fr-CA" sz="2000" dirty="0"/>
              <a:t> </a:t>
            </a:r>
            <a:r>
              <a:rPr lang="fr-CA" sz="2000" dirty="0" err="1"/>
              <a:t>redefined</a:t>
            </a:r>
            <a:r>
              <a:rPr lang="fr-CA" sz="2000" dirty="0"/>
              <a:t> at </a:t>
            </a:r>
            <a:r>
              <a:rPr lang="fr-CA" sz="2000" dirty="0" err="1"/>
              <a:t>any</a:t>
            </a:r>
            <a:r>
              <a:rPr lang="fr-CA" sz="2000" dirty="0"/>
              <a:t> time</a:t>
            </a:r>
            <a:r>
              <a:rPr lang="fr-CA" sz="2000" dirty="0" smtClean="0"/>
              <a:t>.</a:t>
            </a:r>
          </a:p>
          <a:p>
            <a:endParaRPr lang="fr-CA" sz="2000" dirty="0"/>
          </a:p>
          <a:p>
            <a:r>
              <a:rPr lang="fr-CA" sz="2000" dirty="0" smtClean="0"/>
              <a:t>For </a:t>
            </a:r>
            <a:r>
              <a:rPr lang="fr-CA" sz="2000" dirty="0" err="1" smtClean="0"/>
              <a:t>turtles</a:t>
            </a:r>
            <a:r>
              <a:rPr lang="fr-CA" sz="2000" dirty="0" smtClean="0"/>
              <a:t>, agents and </a:t>
            </a:r>
            <a:r>
              <a:rPr lang="fr-CA" sz="2000" dirty="0" err="1" smtClean="0"/>
              <a:t>agentset</a:t>
            </a:r>
            <a:r>
              <a:rPr lang="fr-CA" sz="2000" dirty="0" smtClean="0"/>
              <a:t> are the </a:t>
            </a:r>
            <a:r>
              <a:rPr lang="fr-CA" sz="2000" dirty="0" err="1" smtClean="0"/>
              <a:t>same</a:t>
            </a:r>
            <a:r>
              <a:rPr lang="fr-CA" sz="2000" dirty="0" smtClean="0"/>
              <a:t>.</a:t>
            </a:r>
            <a:endParaRPr lang="fr-CA" sz="2000" dirty="0"/>
          </a:p>
          <a:p>
            <a:endParaRPr lang="fr-CA" dirty="0" smtClean="0"/>
          </a:p>
          <a:p>
            <a:endParaRPr lang="fr-CA" dirty="0" smtClean="0"/>
          </a:p>
          <a:p>
            <a:endParaRPr lang="fr-CA" dirty="0"/>
          </a:p>
          <a:p>
            <a:endParaRPr lang="fr-CA" dirty="0"/>
          </a:p>
        </p:txBody>
      </p:sp>
    </p:spTree>
    <p:extLst>
      <p:ext uri="{BB962C8B-B14F-4D97-AF65-F5344CB8AC3E}">
        <p14:creationId xmlns:p14="http://schemas.microsoft.com/office/powerpoint/2010/main" val="1399496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What</a:t>
            </a:r>
            <a:r>
              <a:rPr lang="fr-CA" dirty="0" smtClean="0"/>
              <a:t> </a:t>
            </a:r>
            <a:r>
              <a:rPr lang="fr-CA" dirty="0" err="1" smtClean="0"/>
              <a:t>is</a:t>
            </a:r>
            <a:r>
              <a:rPr lang="fr-CA" dirty="0" smtClean="0"/>
              <a:t> </a:t>
            </a:r>
            <a:r>
              <a:rPr lang="fr-CA" dirty="0" err="1" smtClean="0"/>
              <a:t>NetLogoR</a:t>
            </a:r>
            <a:r>
              <a:rPr lang="fr-CA" dirty="0"/>
              <a:t>?</a:t>
            </a:r>
          </a:p>
        </p:txBody>
      </p:sp>
      <p:sp>
        <p:nvSpPr>
          <p:cNvPr id="3" name="Espace réservé du contenu 2"/>
          <p:cNvSpPr>
            <a:spLocks noGrp="1"/>
          </p:cNvSpPr>
          <p:nvPr>
            <p:ph idx="1"/>
          </p:nvPr>
        </p:nvSpPr>
        <p:spPr>
          <a:xfrm>
            <a:off x="677334" y="2224188"/>
            <a:ext cx="9918948" cy="3880773"/>
          </a:xfrm>
        </p:spPr>
        <p:txBody>
          <a:bodyPr>
            <a:noAutofit/>
          </a:bodyPr>
          <a:lstStyle/>
          <a:p>
            <a:r>
              <a:rPr lang="en-US" sz="2000" dirty="0" err="1"/>
              <a:t>NetLogo</a:t>
            </a:r>
            <a:r>
              <a:rPr lang="en-US" sz="2000" dirty="0"/>
              <a:t> on R</a:t>
            </a:r>
          </a:p>
          <a:p>
            <a:r>
              <a:rPr lang="fr-CA" sz="2000" dirty="0" smtClean="0"/>
              <a:t>«</a:t>
            </a:r>
            <a:r>
              <a:rPr lang="fr-CA" sz="2000" dirty="0"/>
              <a:t> </a:t>
            </a:r>
            <a:r>
              <a:rPr lang="fr-CA" sz="2000" dirty="0" err="1"/>
              <a:t>NetLogo</a:t>
            </a:r>
            <a:r>
              <a:rPr lang="fr-CA" sz="2000" dirty="0"/>
              <a:t>        </a:t>
            </a:r>
            <a:r>
              <a:rPr lang="fr-CA" sz="2000" dirty="0" err="1"/>
              <a:t>is</a:t>
            </a:r>
            <a:r>
              <a:rPr lang="fr-CA" sz="2000" dirty="0"/>
              <a:t> a multi-agent programmable </a:t>
            </a:r>
            <a:r>
              <a:rPr lang="fr-CA" sz="2000" dirty="0" err="1"/>
              <a:t>modeling</a:t>
            </a:r>
            <a:r>
              <a:rPr lang="fr-CA" sz="2000" dirty="0"/>
              <a:t> </a:t>
            </a:r>
            <a:r>
              <a:rPr lang="fr-CA" sz="2000" dirty="0" err="1"/>
              <a:t>environment</a:t>
            </a:r>
            <a:r>
              <a:rPr lang="fr-CA" sz="2000" dirty="0" smtClean="0"/>
              <a:t>.»</a:t>
            </a:r>
          </a:p>
          <a:p>
            <a:r>
              <a:rPr lang="en-US" sz="2000" dirty="0"/>
              <a:t>R package to create and run IBMs on R</a:t>
            </a:r>
          </a:p>
          <a:p>
            <a:r>
              <a:rPr lang="en-US" sz="2000" dirty="0" smtClean="0"/>
              <a:t>Translation </a:t>
            </a:r>
            <a:r>
              <a:rPr lang="en-US" sz="2000" dirty="0"/>
              <a:t>of </a:t>
            </a:r>
            <a:r>
              <a:rPr lang="en-US" sz="2000" dirty="0" err="1"/>
              <a:t>NetLogo</a:t>
            </a:r>
            <a:r>
              <a:rPr lang="en-US" sz="2000" dirty="0"/>
              <a:t>, does not call the software! </a:t>
            </a:r>
          </a:p>
          <a:p>
            <a:endParaRPr lang="fr-CA" sz="2000" dirty="0"/>
          </a:p>
          <a:p>
            <a:endParaRPr lang="en-US" sz="2000" dirty="0"/>
          </a:p>
          <a:p>
            <a:pPr lvl="2"/>
            <a:endParaRPr lang="en-US" sz="1600" dirty="0"/>
          </a:p>
        </p:txBody>
      </p:sp>
      <p:sp>
        <p:nvSpPr>
          <p:cNvPr id="4" name="ZoneTexte 3"/>
          <p:cNvSpPr txBox="1"/>
          <p:nvPr/>
        </p:nvSpPr>
        <p:spPr>
          <a:xfrm>
            <a:off x="8313028" y="6104961"/>
            <a:ext cx="3685335" cy="584775"/>
          </a:xfrm>
          <a:prstGeom prst="rect">
            <a:avLst/>
          </a:prstGeom>
          <a:noFill/>
        </p:spPr>
        <p:txBody>
          <a:bodyPr wrap="square" rtlCol="0">
            <a:spAutoFit/>
          </a:bodyPr>
          <a:lstStyle/>
          <a:p>
            <a:pPr algn="r"/>
            <a:r>
              <a:rPr lang="fr-FR" sz="1600" dirty="0" err="1" smtClean="0">
                <a:latin typeface="Times New Roman" panose="02020603050405020304" pitchFamily="18" charset="0"/>
                <a:cs typeface="Times New Roman" panose="02020603050405020304" pitchFamily="18" charset="0"/>
              </a:rPr>
              <a:t>Bauduin</a:t>
            </a:r>
            <a:r>
              <a:rPr lang="fr-FR" sz="1600" dirty="0" smtClean="0">
                <a:latin typeface="Times New Roman" panose="02020603050405020304" pitchFamily="18" charset="0"/>
                <a:cs typeface="Times New Roman" panose="02020603050405020304" pitchFamily="18" charset="0"/>
              </a:rPr>
              <a:t> et al., 2019</a:t>
            </a:r>
          </a:p>
          <a:p>
            <a:pPr algn="r"/>
            <a:r>
              <a:rPr lang="fr-FR" sz="1600" dirty="0" err="1" smtClean="0">
                <a:latin typeface="Times New Roman" panose="02020603050405020304" pitchFamily="18" charset="0"/>
                <a:cs typeface="Times New Roman" panose="02020603050405020304" pitchFamily="18" charset="0"/>
              </a:rPr>
              <a:t>Wilensky</a:t>
            </a:r>
            <a:r>
              <a:rPr lang="fr-FR" sz="1600" dirty="0" smtClean="0">
                <a:latin typeface="Times New Roman" panose="02020603050405020304" pitchFamily="18" charset="0"/>
                <a:cs typeface="Times New Roman" panose="02020603050405020304" pitchFamily="18" charset="0"/>
              </a:rPr>
              <a:t>, 1999</a:t>
            </a:r>
            <a:endParaRPr lang="fr-FR" sz="1600" dirty="0">
              <a:latin typeface="Times New Roman" panose="02020603050405020304" pitchFamily="18" charset="0"/>
              <a:cs typeface="Times New Roman" panose="02020603050405020304" pitchFamily="18" charset="0"/>
            </a:endParaRP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0038" y="2597152"/>
            <a:ext cx="508926" cy="508926"/>
          </a:xfrm>
          <a:prstGeom prst="rect">
            <a:avLst/>
          </a:prstGeom>
        </p:spPr>
      </p:pic>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8964" y="1127184"/>
            <a:ext cx="803216" cy="803216"/>
          </a:xfrm>
          <a:prstGeom prst="rect">
            <a:avLst/>
          </a:prstGeom>
        </p:spPr>
      </p:pic>
      <p:pic>
        <p:nvPicPr>
          <p:cNvPr id="7" name="Imag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65646" y="1193113"/>
            <a:ext cx="866423" cy="671358"/>
          </a:xfrm>
          <a:prstGeom prst="rect">
            <a:avLst/>
          </a:prstGeom>
        </p:spPr>
      </p:pic>
    </p:spTree>
    <p:extLst>
      <p:ext uri="{BB962C8B-B14F-4D97-AF65-F5344CB8AC3E}">
        <p14:creationId xmlns:p14="http://schemas.microsoft.com/office/powerpoint/2010/main" val="3380779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Agentset</a:t>
            </a:r>
            <a:r>
              <a:rPr lang="en-US" dirty="0" smtClean="0"/>
              <a:t> for turtles</a:t>
            </a:r>
            <a:endParaRPr lang="fr-CA" dirty="0"/>
          </a:p>
        </p:txBody>
      </p:sp>
      <p:sp>
        <p:nvSpPr>
          <p:cNvPr id="3" name="Espace réservé du contenu 2"/>
          <p:cNvSpPr>
            <a:spLocks noGrp="1"/>
          </p:cNvSpPr>
          <p:nvPr>
            <p:ph idx="1"/>
          </p:nvPr>
        </p:nvSpPr>
        <p:spPr>
          <a:xfrm>
            <a:off x="677334" y="1850315"/>
            <a:ext cx="9865160" cy="4373928"/>
          </a:xfrm>
        </p:spPr>
        <p:txBody>
          <a:bodyPr/>
          <a:lstStyle/>
          <a:p>
            <a:r>
              <a:rPr lang="en-US" sz="2000" dirty="0" smtClean="0"/>
              <a:t>Create 5 sheep and 5 wolves</a:t>
            </a:r>
          </a:p>
          <a:p>
            <a:endParaRPr lang="en-US" dirty="0" smtClean="0"/>
          </a:p>
          <a:p>
            <a:pPr marL="0" indent="0">
              <a:spcBef>
                <a:spcPts val="0"/>
              </a:spcBef>
              <a:buNone/>
            </a:pPr>
            <a:r>
              <a:rPr lang="fr-FR" altLang="fr-FR" dirty="0">
                <a:solidFill>
                  <a:srgbClr val="0000FF"/>
                </a:solidFill>
                <a:latin typeface="Lucida Console" panose="020B0609040504020204" pitchFamily="49" charset="0"/>
              </a:rPr>
              <a:t>&gt; </a:t>
            </a:r>
            <a:r>
              <a:rPr lang="fr-FR" altLang="fr-FR" dirty="0" smtClean="0">
                <a:solidFill>
                  <a:srgbClr val="0000FF"/>
                </a:solidFill>
                <a:latin typeface="Lucida Console" panose="020B0609040504020204" pitchFamily="49" charset="0"/>
              </a:rPr>
              <a:t>t2 </a:t>
            </a:r>
            <a:r>
              <a:rPr lang="fr-FR" altLang="fr-FR" dirty="0">
                <a:solidFill>
                  <a:srgbClr val="0000FF"/>
                </a:solidFill>
                <a:latin typeface="Lucida Console" panose="020B0609040504020204" pitchFamily="49" charset="0"/>
              </a:rPr>
              <a:t>&lt;-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(world = w1, n = 10,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 c(</a:t>
            </a:r>
            <a:r>
              <a:rPr lang="fr-FR" altLang="fr-FR" dirty="0" err="1">
                <a:solidFill>
                  <a:srgbClr val="0000FF"/>
                </a:solidFill>
                <a:latin typeface="Lucida Console" panose="020B0609040504020204" pitchFamily="49" charset="0"/>
              </a:rPr>
              <a:t>rep</a:t>
            </a:r>
            <a:r>
              <a:rPr lang="fr-FR" altLang="fr-FR" dirty="0">
                <a:solidFill>
                  <a:srgbClr val="0000FF"/>
                </a:solidFill>
                <a:latin typeface="Lucida Console" panose="020B0609040504020204" pitchFamily="49" charset="0"/>
              </a:rPr>
              <a:t>("</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5), </a:t>
            </a:r>
            <a:r>
              <a:rPr lang="fr-FR" altLang="fr-FR" dirty="0" smtClean="0">
                <a:solidFill>
                  <a:srgbClr val="0000FF"/>
                </a:solidFill>
                <a:latin typeface="Lucida Console" panose="020B0609040504020204" pitchFamily="49" charset="0"/>
              </a:rPr>
              <a:t>     </a:t>
            </a:r>
          </a:p>
          <a:p>
            <a:pPr marL="0" indent="0">
              <a:spcBef>
                <a:spcPts val="0"/>
              </a:spcBef>
              <a:buNone/>
            </a:pPr>
            <a:r>
              <a:rPr lang="fr-FR" altLang="fr-FR" dirty="0">
                <a:solidFill>
                  <a:srgbClr val="0000FF"/>
                </a:solidFill>
                <a:latin typeface="Lucida Console" panose="020B0609040504020204" pitchFamily="49" charset="0"/>
              </a:rPr>
              <a:t> </a:t>
            </a:r>
            <a:r>
              <a:rPr lang="fr-FR" altLang="fr-FR" dirty="0" smtClean="0">
                <a:solidFill>
                  <a:srgbClr val="0000FF"/>
                </a:solidFill>
                <a:latin typeface="Lucida Console" panose="020B0609040504020204" pitchFamily="49" charset="0"/>
              </a:rPr>
              <a:t>                                                   </a:t>
            </a:r>
            <a:r>
              <a:rPr lang="fr-FR" altLang="fr-FR" dirty="0" err="1" smtClean="0">
                <a:solidFill>
                  <a:srgbClr val="0000FF"/>
                </a:solidFill>
                <a:latin typeface="Lucida Console" panose="020B0609040504020204" pitchFamily="49" charset="0"/>
              </a:rPr>
              <a:t>rep</a:t>
            </a:r>
            <a:r>
              <a:rPr lang="fr-FR" altLang="fr-FR" dirty="0">
                <a:solidFill>
                  <a:srgbClr val="0000FF"/>
                </a:solidFill>
                <a:latin typeface="Lucida Console" panose="020B0609040504020204" pitchFamily="49" charset="0"/>
              </a:rPr>
              <a:t>("</a:t>
            </a:r>
            <a:r>
              <a:rPr lang="fr-FR" altLang="fr-FR" dirty="0" err="1">
                <a:solidFill>
                  <a:srgbClr val="0000FF"/>
                </a:solidFill>
                <a:latin typeface="Lucida Console" panose="020B0609040504020204" pitchFamily="49" charset="0"/>
              </a:rPr>
              <a:t>wolf</a:t>
            </a:r>
            <a:r>
              <a:rPr lang="fr-FR" altLang="fr-FR" dirty="0">
                <a:solidFill>
                  <a:srgbClr val="0000FF"/>
                </a:solidFill>
                <a:latin typeface="Lucida Console" panose="020B0609040504020204" pitchFamily="49" charset="0"/>
              </a:rPr>
              <a:t>", 5)))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&lt;- </a:t>
            </a:r>
            <a:r>
              <a:rPr lang="fr-FR" altLang="fr-FR" dirty="0" err="1">
                <a:solidFill>
                  <a:srgbClr val="0000FF"/>
                </a:solidFill>
                <a:latin typeface="Lucida Console" panose="020B0609040504020204" pitchFamily="49" charset="0"/>
              </a:rPr>
              <a:t>NLwith</a:t>
            </a:r>
            <a:r>
              <a:rPr lang="fr-FR" altLang="fr-FR" dirty="0">
                <a:solidFill>
                  <a:srgbClr val="0000FF"/>
                </a:solidFill>
                <a:latin typeface="Lucida Console" panose="020B0609040504020204" pitchFamily="49" charset="0"/>
              </a:rPr>
              <a:t>(agents = t2, var =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val =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a:solidFill>
                  <a:srgbClr val="0000FF"/>
                </a:solidFill>
                <a:latin typeface="Lucida Console" panose="020B0609040504020204" pitchFamily="49" charset="0"/>
              </a:rPr>
              <a:t>&gt; </a:t>
            </a:r>
            <a:r>
              <a:rPr lang="fr-FR" altLang="fr-FR" dirty="0" err="1" smtClean="0">
                <a:solidFill>
                  <a:srgbClr val="0000FF"/>
                </a:solidFill>
                <a:latin typeface="Lucida Console" panose="020B0609040504020204" pitchFamily="49" charset="0"/>
              </a:rPr>
              <a:t>wolves</a:t>
            </a:r>
            <a:r>
              <a:rPr lang="fr-FR" altLang="fr-FR" dirty="0" smtClean="0">
                <a:solidFill>
                  <a:srgbClr val="0000FF"/>
                </a:solidFill>
                <a:latin typeface="Lucida Console" panose="020B0609040504020204" pitchFamily="49" charset="0"/>
              </a:rPr>
              <a:t> </a:t>
            </a:r>
            <a:r>
              <a:rPr lang="fr-FR" altLang="fr-FR" dirty="0">
                <a:solidFill>
                  <a:srgbClr val="0000FF"/>
                </a:solidFill>
                <a:latin typeface="Lucida Console" panose="020B0609040504020204" pitchFamily="49" charset="0"/>
              </a:rPr>
              <a:t>&lt;- </a:t>
            </a:r>
            <a:r>
              <a:rPr lang="fr-FR" altLang="fr-FR" dirty="0" err="1">
                <a:solidFill>
                  <a:srgbClr val="0000FF"/>
                </a:solidFill>
                <a:latin typeface="Lucida Console" panose="020B0609040504020204" pitchFamily="49" charset="0"/>
              </a:rPr>
              <a:t>NLwith</a:t>
            </a:r>
            <a:r>
              <a:rPr lang="fr-FR" altLang="fr-FR" dirty="0">
                <a:solidFill>
                  <a:srgbClr val="0000FF"/>
                </a:solidFill>
                <a:latin typeface="Lucida Console" panose="020B0609040504020204" pitchFamily="49" charset="0"/>
              </a:rPr>
              <a:t>(agents = t2, var =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val = "</a:t>
            </a:r>
            <a:r>
              <a:rPr lang="fr-FR" altLang="fr-FR" dirty="0" err="1">
                <a:solidFill>
                  <a:srgbClr val="0000FF"/>
                </a:solidFill>
                <a:latin typeface="Lucida Console" panose="020B0609040504020204" pitchFamily="49" charset="0"/>
              </a:rPr>
              <a:t>wolf</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a:spcBef>
                <a:spcPts val="0"/>
              </a:spcBef>
              <a:buFont typeface="Wingdings" panose="05000000000000000000" pitchFamily="2" charset="2"/>
              <a:buChar char="Ø"/>
            </a:pP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(world = w1, n = 5,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err="1">
                <a:solidFill>
                  <a:srgbClr val="0000FF"/>
                </a:solidFill>
                <a:latin typeface="Lucida Console" panose="020B0609040504020204" pitchFamily="49" charset="0"/>
              </a:rPr>
              <a:t>wolves</a:t>
            </a:r>
            <a:r>
              <a:rPr lang="fr-FR" altLang="fr-FR" dirty="0">
                <a:solidFill>
                  <a:srgbClr val="0000FF"/>
                </a:solidFill>
                <a:latin typeface="Lucida Console" panose="020B0609040504020204" pitchFamily="49" charset="0"/>
              </a:rPr>
              <a:t> &lt;-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(world = w1, n = 5,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wolf</a:t>
            </a:r>
            <a:r>
              <a:rPr lang="fr-FR" altLang="fr-FR" dirty="0">
                <a:solidFill>
                  <a:srgbClr val="0000FF"/>
                </a:solidFill>
                <a:latin typeface="Lucida Console" panose="020B0609040504020204" pitchFamily="49" charset="0"/>
              </a:rPr>
              <a:t>")</a:t>
            </a:r>
            <a:endParaRPr lang="fr-FR" altLang="fr-FR" sz="4400" dirty="0">
              <a:solidFill>
                <a:schemeClr val="tx1"/>
              </a:solidFill>
              <a:latin typeface="Arial" panose="020B0604020202020204" pitchFamily="34" charset="0"/>
            </a:endParaRPr>
          </a:p>
          <a:p>
            <a:endParaRPr lang="fr-CA" dirty="0"/>
          </a:p>
        </p:txBody>
      </p:sp>
    </p:spTree>
    <p:extLst>
      <p:ext uri="{BB962C8B-B14F-4D97-AF65-F5344CB8AC3E}">
        <p14:creationId xmlns:p14="http://schemas.microsoft.com/office/powerpoint/2010/main" val="4235819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Functions</a:t>
            </a:r>
            <a:endParaRPr lang="fr-CA" dirty="0"/>
          </a:p>
        </p:txBody>
      </p:sp>
      <p:sp>
        <p:nvSpPr>
          <p:cNvPr id="3" name="Espace réservé du contenu 2"/>
          <p:cNvSpPr>
            <a:spLocks noGrp="1"/>
          </p:cNvSpPr>
          <p:nvPr>
            <p:ph idx="1"/>
          </p:nvPr>
        </p:nvSpPr>
        <p:spPr>
          <a:xfrm>
            <a:off x="677333" y="1441525"/>
            <a:ext cx="8875457" cy="4851699"/>
          </a:xfrm>
        </p:spPr>
        <p:txBody>
          <a:bodyPr>
            <a:normAutofit/>
          </a:bodyPr>
          <a:lstStyle/>
          <a:p>
            <a:r>
              <a:rPr lang="en-US" sz="2000" dirty="0" err="1" smtClean="0"/>
              <a:t>NetLogoR</a:t>
            </a:r>
            <a:r>
              <a:rPr lang="en-US" sz="2000" dirty="0" smtClean="0"/>
              <a:t> functions can act (modify or use) worlds (</a:t>
            </a:r>
            <a:r>
              <a:rPr lang="en-US" sz="2000" dirty="0" err="1" smtClean="0"/>
              <a:t>worldMatrix</a:t>
            </a:r>
            <a:r>
              <a:rPr lang="en-US" sz="2000" dirty="0" smtClean="0"/>
              <a:t>, </a:t>
            </a:r>
            <a:r>
              <a:rPr lang="en-US" sz="2000" dirty="0" err="1" smtClean="0"/>
              <a:t>worldArray</a:t>
            </a:r>
            <a:r>
              <a:rPr lang="en-US" sz="2000" dirty="0" smtClean="0"/>
              <a:t>), patches (2-column matrix) and/or turtles (</a:t>
            </a:r>
            <a:r>
              <a:rPr lang="en-US" sz="2000" dirty="0" err="1" smtClean="0"/>
              <a:t>agentMatrix</a:t>
            </a:r>
            <a:r>
              <a:rPr lang="en-US" sz="2000" dirty="0" smtClean="0"/>
              <a:t>).</a:t>
            </a:r>
          </a:p>
          <a:p>
            <a:endParaRPr lang="fr-CA" sz="2000" dirty="0"/>
          </a:p>
        </p:txBody>
      </p:sp>
      <p:pic>
        <p:nvPicPr>
          <p:cNvPr id="8" name="Image 7"/>
          <p:cNvPicPr>
            <a:picLocks noChangeAspect="1"/>
          </p:cNvPicPr>
          <p:nvPr/>
        </p:nvPicPr>
        <p:blipFill rotWithShape="1">
          <a:blip r:embed="rId2"/>
          <a:srcRect l="52538" t="16995" r="1681" b="40679"/>
          <a:stretch/>
        </p:blipFill>
        <p:spPr>
          <a:xfrm>
            <a:off x="1268510" y="2232213"/>
            <a:ext cx="8005492" cy="4625787"/>
          </a:xfrm>
          <a:prstGeom prst="rect">
            <a:avLst/>
          </a:prstGeom>
        </p:spPr>
      </p:pic>
    </p:spTree>
    <p:extLst>
      <p:ext uri="{BB962C8B-B14F-4D97-AF65-F5344CB8AC3E}">
        <p14:creationId xmlns:p14="http://schemas.microsoft.com/office/powerpoint/2010/main" val="11283000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err="1" smtClean="0"/>
                        <a:t>bk</a:t>
                      </a:r>
                      <a:endParaRPr lang="fr-CA" dirty="0"/>
                    </a:p>
                  </a:txBody>
                  <a:tcPr/>
                </a:tc>
                <a:tc>
                  <a:txBody>
                    <a:bodyPr/>
                    <a:lstStyle/>
                    <a:p>
                      <a:r>
                        <a:rPr lang="fr-CA" dirty="0" smtClean="0"/>
                        <a:t>Move </a:t>
                      </a:r>
                      <a:r>
                        <a:rPr lang="fr-CA" dirty="0" err="1" smtClean="0"/>
                        <a:t>backward</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4147643173"/>
                  </a:ext>
                </a:extLst>
              </a:tr>
              <a:tr h="370840">
                <a:tc>
                  <a:txBody>
                    <a:bodyPr/>
                    <a:lstStyle/>
                    <a:p>
                      <a:r>
                        <a:rPr lang="fr-CA" dirty="0" err="1" smtClean="0"/>
                        <a:t>canMove</a:t>
                      </a:r>
                      <a:endParaRPr lang="fr-CA" dirty="0"/>
                    </a:p>
                  </a:txBody>
                  <a:tcPr/>
                </a:tc>
                <a:tc>
                  <a:txBody>
                    <a:bodyPr/>
                    <a:lstStyle/>
                    <a:p>
                      <a:r>
                        <a:rPr lang="fr-CA" dirty="0" smtClean="0"/>
                        <a:t>Can the </a:t>
                      </a:r>
                      <a:r>
                        <a:rPr lang="fr-CA" dirty="0" err="1" smtClean="0"/>
                        <a:t>turtles</a:t>
                      </a:r>
                      <a:r>
                        <a:rPr lang="fr-CA" dirty="0" smtClean="0"/>
                        <a:t> move?</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1889781520"/>
                  </a:ext>
                </a:extLst>
              </a:tr>
              <a:tr h="370840">
                <a:tc>
                  <a:txBody>
                    <a:bodyPr/>
                    <a:lstStyle/>
                    <a:p>
                      <a:r>
                        <a:rPr lang="fr-CA" dirty="0" err="1" smtClean="0"/>
                        <a:t>cellFromPxcorPycor</a:t>
                      </a:r>
                      <a:endParaRPr lang="fr-CA" dirty="0"/>
                    </a:p>
                  </a:txBody>
                  <a:tcPr/>
                </a:tc>
                <a:tc>
                  <a:txBody>
                    <a:bodyPr/>
                    <a:lstStyle/>
                    <a:p>
                      <a:r>
                        <a:rPr lang="en-US" dirty="0" smtClean="0"/>
                        <a:t>Cells numbers from patches coordinates</a:t>
                      </a:r>
                      <a:endParaRPr lang="fr-CA" dirty="0"/>
                    </a:p>
                  </a:txBody>
                  <a:tcPr/>
                </a:tc>
                <a:tc>
                  <a:txBody>
                    <a:bodyPr/>
                    <a:lstStyle/>
                    <a:p>
                      <a:endParaRPr lang="fr-CA"/>
                    </a:p>
                  </a:txBody>
                  <a:tcPr/>
                </a:tc>
                <a:extLst>
                  <a:ext uri="{0D108BD9-81ED-4DB2-BD59-A6C34878D82A}">
                    <a16:rowId xmlns:a16="http://schemas.microsoft.com/office/drawing/2014/main" val="2143907086"/>
                  </a:ext>
                </a:extLst>
              </a:tr>
              <a:tr h="370840">
                <a:tc>
                  <a:txBody>
                    <a:bodyPr/>
                    <a:lstStyle/>
                    <a:p>
                      <a:r>
                        <a:rPr lang="fr-CA" dirty="0" err="1" smtClean="0"/>
                        <a:t>clearPatches</a:t>
                      </a:r>
                      <a:endParaRPr lang="fr-CA" dirty="0"/>
                    </a:p>
                  </a:txBody>
                  <a:tcPr/>
                </a:tc>
                <a:tc>
                  <a:txBody>
                    <a:bodyPr/>
                    <a:lstStyle/>
                    <a:p>
                      <a:r>
                        <a:rPr lang="fr-CA" dirty="0" err="1" smtClean="0"/>
                        <a:t>Clear</a:t>
                      </a:r>
                      <a:r>
                        <a:rPr lang="fr-CA" dirty="0" smtClean="0"/>
                        <a:t> </a:t>
                      </a:r>
                      <a:r>
                        <a:rPr lang="fr-CA" dirty="0" err="1" smtClean="0"/>
                        <a:t>world’s</a:t>
                      </a:r>
                      <a:r>
                        <a:rPr lang="fr-CA" dirty="0" smtClean="0"/>
                        <a:t> patches</a:t>
                      </a:r>
                      <a:endParaRPr lang="fr-CA" dirty="0"/>
                    </a:p>
                  </a:txBody>
                  <a:tcPr/>
                </a:tc>
                <a:tc>
                  <a:txBody>
                    <a:bodyPr/>
                    <a:lstStyle/>
                    <a:p>
                      <a:endParaRPr lang="fr-CA"/>
                    </a:p>
                  </a:txBody>
                  <a:tcPr/>
                </a:tc>
                <a:extLst>
                  <a:ext uri="{0D108BD9-81ED-4DB2-BD59-A6C34878D82A}">
                    <a16:rowId xmlns:a16="http://schemas.microsoft.com/office/drawing/2014/main" val="3776933687"/>
                  </a:ext>
                </a:extLst>
              </a:tr>
              <a:tr h="370840">
                <a:tc>
                  <a:txBody>
                    <a:bodyPr/>
                    <a:lstStyle/>
                    <a:p>
                      <a:r>
                        <a:rPr lang="fr-CA" dirty="0" err="1" smtClean="0"/>
                        <a:t>createOTurtles</a:t>
                      </a:r>
                      <a:endParaRPr lang="fr-CA" dirty="0"/>
                    </a:p>
                  </a:txBody>
                  <a:tcPr/>
                </a:tc>
                <a:tc>
                  <a:txBody>
                    <a:bodyPr/>
                    <a:lstStyle/>
                    <a:p>
                      <a:r>
                        <a:rPr lang="fr-CA" dirty="0" err="1" smtClean="0"/>
                        <a:t>Create</a:t>
                      </a:r>
                      <a:r>
                        <a:rPr lang="fr-CA" dirty="0" smtClean="0"/>
                        <a:t> </a:t>
                      </a:r>
                      <a:r>
                        <a:rPr lang="fr-CA" dirty="0" err="1" smtClean="0"/>
                        <a:t>ordered</a:t>
                      </a:r>
                      <a:r>
                        <a:rPr lang="fr-CA" dirty="0" smtClean="0"/>
                        <a:t> </a:t>
                      </a:r>
                      <a:r>
                        <a:rPr lang="fr-CA" dirty="0" err="1" smtClean="0"/>
                        <a:t>turtles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smtClean="0"/>
                        <a:t>Population </a:t>
                      </a:r>
                      <a:r>
                        <a:rPr lang="fr-CA" dirty="0" err="1" smtClean="0"/>
                        <a:t>dynamics</a:t>
                      </a:r>
                      <a:endParaRPr lang="fr-CA" dirty="0" smtClean="0"/>
                    </a:p>
                  </a:txBody>
                  <a:tcPr/>
                </a:tc>
                <a:extLst>
                  <a:ext uri="{0D108BD9-81ED-4DB2-BD59-A6C34878D82A}">
                    <a16:rowId xmlns:a16="http://schemas.microsoft.com/office/drawing/2014/main" val="2636289585"/>
                  </a:ext>
                </a:extLst>
              </a:tr>
              <a:tr h="370840">
                <a:tc>
                  <a:txBody>
                    <a:bodyPr/>
                    <a:lstStyle/>
                    <a:p>
                      <a:r>
                        <a:rPr lang="fr-CA" dirty="0" err="1" smtClean="0"/>
                        <a:t>createTurtles</a:t>
                      </a:r>
                      <a:endParaRPr lang="fr-CA" dirty="0"/>
                    </a:p>
                  </a:txBody>
                  <a:tcPr/>
                </a:tc>
                <a:tc>
                  <a:txBody>
                    <a:bodyPr/>
                    <a:lstStyle/>
                    <a:p>
                      <a:r>
                        <a:rPr lang="fr-CA" dirty="0" err="1" smtClean="0"/>
                        <a:t>Create</a:t>
                      </a:r>
                      <a:r>
                        <a:rPr lang="fr-CA" dirty="0" smtClean="0"/>
                        <a:t> </a:t>
                      </a:r>
                      <a:r>
                        <a:rPr lang="fr-CA" dirty="0" err="1" smtClean="0"/>
                        <a:t>turtles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smtClean="0"/>
                        <a:t>Population </a:t>
                      </a:r>
                      <a:r>
                        <a:rPr lang="fr-CA" dirty="0" err="1" smtClean="0"/>
                        <a:t>dynamics</a:t>
                      </a:r>
                      <a:endParaRPr lang="fr-CA" dirty="0" smtClean="0"/>
                    </a:p>
                  </a:txBody>
                  <a:tcPr/>
                </a:tc>
                <a:extLst>
                  <a:ext uri="{0D108BD9-81ED-4DB2-BD59-A6C34878D82A}">
                    <a16:rowId xmlns:a16="http://schemas.microsoft.com/office/drawing/2014/main" val="4036632942"/>
                  </a:ext>
                </a:extLst>
              </a:tr>
              <a:tr h="370840">
                <a:tc>
                  <a:txBody>
                    <a:bodyPr/>
                    <a:lstStyle/>
                    <a:p>
                      <a:r>
                        <a:rPr lang="fr-CA" dirty="0" err="1" smtClean="0"/>
                        <a:t>createWorld</a:t>
                      </a:r>
                      <a:endParaRPr lang="fr-CA" dirty="0"/>
                    </a:p>
                  </a:txBody>
                  <a:tcPr/>
                </a:tc>
                <a:tc>
                  <a:txBody>
                    <a:bodyPr/>
                    <a:lstStyle/>
                    <a:p>
                      <a:r>
                        <a:rPr lang="fr-CA" dirty="0" err="1" smtClean="0"/>
                        <a:t>Create</a:t>
                      </a:r>
                      <a:r>
                        <a:rPr lang="fr-CA" dirty="0" smtClean="0"/>
                        <a:t> a world</a:t>
                      </a:r>
                      <a:endParaRPr lang="fr-CA" dirty="0"/>
                    </a:p>
                  </a:txBody>
                  <a:tcPr/>
                </a:tc>
                <a:tc>
                  <a:txBody>
                    <a:bodyPr/>
                    <a:lstStyle/>
                    <a:p>
                      <a:endParaRPr lang="fr-CA" dirty="0"/>
                    </a:p>
                  </a:txBody>
                  <a:tcPr/>
                </a:tc>
                <a:extLst>
                  <a:ext uri="{0D108BD9-81ED-4DB2-BD59-A6C34878D82A}">
                    <a16:rowId xmlns:a16="http://schemas.microsoft.com/office/drawing/2014/main" val="2557347693"/>
                  </a:ext>
                </a:extLst>
              </a:tr>
              <a:tr h="370840">
                <a:tc>
                  <a:txBody>
                    <a:bodyPr/>
                    <a:lstStyle/>
                    <a:p>
                      <a:r>
                        <a:rPr lang="fr-CA" dirty="0" smtClean="0"/>
                        <a:t>die</a:t>
                      </a:r>
                      <a:endParaRPr lang="fr-CA" dirty="0"/>
                    </a:p>
                  </a:txBody>
                  <a:tcPr/>
                </a:tc>
                <a:tc>
                  <a:txBody>
                    <a:bodyPr/>
                    <a:lstStyle/>
                    <a:p>
                      <a:r>
                        <a:rPr lang="fr-CA" dirty="0" smtClean="0"/>
                        <a:t>Kill </a:t>
                      </a:r>
                      <a:r>
                        <a:rPr lang="fr-CA" dirty="0" err="1" smtClean="0"/>
                        <a:t>turtles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smtClean="0"/>
                        <a:t>Population </a:t>
                      </a:r>
                      <a:r>
                        <a:rPr lang="fr-CA" dirty="0" err="1" smtClean="0"/>
                        <a:t>dynamics</a:t>
                      </a:r>
                      <a:endParaRPr lang="fr-CA" dirty="0" smtClean="0"/>
                    </a:p>
                  </a:txBody>
                  <a:tcPr/>
                </a:tc>
                <a:extLst>
                  <a:ext uri="{0D108BD9-81ED-4DB2-BD59-A6C34878D82A}">
                    <a16:rowId xmlns:a16="http://schemas.microsoft.com/office/drawing/2014/main" val="790782766"/>
                  </a:ext>
                </a:extLst>
              </a:tr>
              <a:tr h="370840">
                <a:tc>
                  <a:txBody>
                    <a:bodyPr/>
                    <a:lstStyle/>
                    <a:p>
                      <a:r>
                        <a:rPr lang="fr-CA" dirty="0" smtClean="0"/>
                        <a:t>diffuse</a:t>
                      </a:r>
                      <a:endParaRPr lang="fr-CA" dirty="0"/>
                    </a:p>
                  </a:txBody>
                  <a:tcPr/>
                </a:tc>
                <a:tc>
                  <a:txBody>
                    <a:bodyPr/>
                    <a:lstStyle/>
                    <a:p>
                      <a:r>
                        <a:rPr lang="fr-CA" dirty="0" smtClean="0"/>
                        <a:t>Diffuse values in a world</a:t>
                      </a:r>
                      <a:endParaRPr lang="fr-CA" dirty="0"/>
                    </a:p>
                  </a:txBody>
                  <a:tcPr/>
                </a:tc>
                <a:tc>
                  <a:txBody>
                    <a:bodyPr/>
                    <a:lstStyle/>
                    <a:p>
                      <a:endParaRPr lang="fr-CA" dirty="0"/>
                    </a:p>
                  </a:txBody>
                  <a:tcPr/>
                </a:tc>
                <a:extLst>
                  <a:ext uri="{0D108BD9-81ED-4DB2-BD59-A6C34878D82A}">
                    <a16:rowId xmlns:a16="http://schemas.microsoft.com/office/drawing/2014/main" val="3708466705"/>
                  </a:ext>
                </a:extLst>
              </a:tr>
              <a:tr h="370840">
                <a:tc>
                  <a:txBody>
                    <a:bodyPr/>
                    <a:lstStyle/>
                    <a:p>
                      <a:r>
                        <a:rPr lang="fr-CA" dirty="0" err="1" smtClean="0"/>
                        <a:t>downhill</a:t>
                      </a:r>
                      <a:endParaRPr lang="fr-CA" dirty="0"/>
                    </a:p>
                  </a:txBody>
                  <a:tcPr/>
                </a:tc>
                <a:tc>
                  <a:txBody>
                    <a:bodyPr/>
                    <a:lstStyle/>
                    <a:p>
                      <a:r>
                        <a:rPr lang="fr-CA" dirty="0" smtClean="0"/>
                        <a:t>Move </a:t>
                      </a:r>
                      <a:r>
                        <a:rPr lang="fr-CA" dirty="0" err="1" smtClean="0"/>
                        <a:t>downhill</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3708751449"/>
                  </a:ext>
                </a:extLst>
              </a:tr>
              <a:tr h="370840">
                <a:tc>
                  <a:txBody>
                    <a:bodyPr/>
                    <a:lstStyle/>
                    <a:p>
                      <a:r>
                        <a:rPr lang="fr-CA" dirty="0" smtClean="0"/>
                        <a:t>dx</a:t>
                      </a:r>
                      <a:endParaRPr lang="fr-CA" dirty="0"/>
                    </a:p>
                  </a:txBody>
                  <a:tcPr/>
                </a:tc>
                <a:tc>
                  <a:txBody>
                    <a:bodyPr/>
                    <a:lstStyle/>
                    <a:p>
                      <a:r>
                        <a:rPr lang="fr-CA" dirty="0" smtClean="0"/>
                        <a:t>x-</a:t>
                      </a:r>
                      <a:r>
                        <a:rPr lang="fr-CA" dirty="0" err="1" smtClean="0"/>
                        <a:t>increment</a:t>
                      </a:r>
                      <a:endParaRPr lang="fr-CA" dirty="0"/>
                    </a:p>
                  </a:txBody>
                  <a:tcPr/>
                </a:tc>
                <a:tc>
                  <a:txBody>
                    <a:bodyPr/>
                    <a:lstStyle/>
                    <a:p>
                      <a:endParaRPr lang="fr-CA" dirty="0"/>
                    </a:p>
                  </a:txBody>
                  <a:tcPr/>
                </a:tc>
                <a:extLst>
                  <a:ext uri="{0D108BD9-81ED-4DB2-BD59-A6C34878D82A}">
                    <a16:rowId xmlns:a16="http://schemas.microsoft.com/office/drawing/2014/main" val="1294873962"/>
                  </a:ext>
                </a:extLst>
              </a:tr>
              <a:tr h="370840">
                <a:tc>
                  <a:txBody>
                    <a:bodyPr/>
                    <a:lstStyle/>
                    <a:p>
                      <a:r>
                        <a:rPr lang="fr-CA" dirty="0" err="1" smtClean="0"/>
                        <a:t>dy</a:t>
                      </a:r>
                      <a:endParaRPr lang="fr-CA" dirty="0"/>
                    </a:p>
                  </a:txBody>
                  <a:tcPr/>
                </a:tc>
                <a:tc>
                  <a:txBody>
                    <a:bodyPr/>
                    <a:lstStyle/>
                    <a:p>
                      <a:r>
                        <a:rPr lang="fr-CA" dirty="0" smtClean="0"/>
                        <a:t>y-</a:t>
                      </a:r>
                      <a:r>
                        <a:rPr lang="fr-CA" dirty="0" err="1" smtClean="0"/>
                        <a:t>increment</a:t>
                      </a:r>
                      <a:endParaRPr lang="fr-CA" dirty="0"/>
                    </a:p>
                  </a:txBody>
                  <a:tcPr/>
                </a:tc>
                <a:tc>
                  <a:txBody>
                    <a:bodyPr/>
                    <a:lstStyle/>
                    <a:p>
                      <a:endParaRPr lang="fr-CA" dirty="0"/>
                    </a:p>
                  </a:txBody>
                  <a:tcPr/>
                </a:tc>
                <a:extLst>
                  <a:ext uri="{0D108BD9-81ED-4DB2-BD59-A6C34878D82A}">
                    <a16:rowId xmlns:a16="http://schemas.microsoft.com/office/drawing/2014/main" val="852883205"/>
                  </a:ext>
                </a:extLst>
              </a:tr>
              <a:tr h="370840">
                <a:tc>
                  <a:txBody>
                    <a:bodyPr/>
                    <a:lstStyle/>
                    <a:p>
                      <a:r>
                        <a:rPr lang="fr-CA" dirty="0" smtClean="0"/>
                        <a:t>face</a:t>
                      </a:r>
                      <a:endParaRPr lang="fr-CA" dirty="0"/>
                    </a:p>
                  </a:txBody>
                  <a:tcPr/>
                </a:tc>
                <a:tc>
                  <a:txBody>
                    <a:bodyPr/>
                    <a:lstStyle/>
                    <a:p>
                      <a:r>
                        <a:rPr lang="fr-CA" dirty="0" smtClean="0"/>
                        <a:t>Face </a:t>
                      </a:r>
                      <a:r>
                        <a:rPr lang="fr-CA" dirty="0" err="1" smtClean="0"/>
                        <a:t>something</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201784992"/>
                  </a:ext>
                </a:extLst>
              </a:tr>
              <a:tr h="370840">
                <a:tc>
                  <a:txBody>
                    <a:bodyPr/>
                    <a:lstStyle/>
                    <a:p>
                      <a:r>
                        <a:rPr lang="fr-CA" dirty="0" err="1" smtClean="0"/>
                        <a:t>fd</a:t>
                      </a:r>
                      <a:endParaRPr lang="fr-CA" dirty="0"/>
                    </a:p>
                  </a:txBody>
                  <a:tcPr/>
                </a:tc>
                <a:tc>
                  <a:txBody>
                    <a:bodyPr/>
                    <a:lstStyle/>
                    <a:p>
                      <a:r>
                        <a:rPr lang="fr-CA" dirty="0" smtClean="0"/>
                        <a:t>Move </a:t>
                      </a:r>
                      <a:r>
                        <a:rPr lang="fr-CA" dirty="0" err="1" smtClean="0"/>
                        <a:t>forward</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1190394604"/>
                  </a:ext>
                </a:extLst>
              </a:tr>
              <a:tr h="370840">
                <a:tc>
                  <a:txBody>
                    <a:bodyPr/>
                    <a:lstStyle/>
                    <a:p>
                      <a:r>
                        <a:rPr lang="fr-CA" dirty="0" err="1" smtClean="0"/>
                        <a:t>hatch</a:t>
                      </a:r>
                      <a:endParaRPr lang="fr-CA" dirty="0"/>
                    </a:p>
                  </a:txBody>
                  <a:tcPr/>
                </a:tc>
                <a:tc>
                  <a:txBody>
                    <a:bodyPr/>
                    <a:lstStyle/>
                    <a:p>
                      <a:r>
                        <a:rPr lang="fr-CA" dirty="0" smtClean="0"/>
                        <a:t>Hatch new </a:t>
                      </a:r>
                      <a:r>
                        <a:rPr lang="fr-CA" dirty="0" err="1" smtClean="0"/>
                        <a:t>turtles</a:t>
                      </a:r>
                      <a:endParaRPr lang="fr-CA" dirty="0"/>
                    </a:p>
                  </a:txBody>
                  <a:tcPr/>
                </a:tc>
                <a:tc>
                  <a:txBody>
                    <a:bodyPr/>
                    <a:lstStyle/>
                    <a:p>
                      <a:r>
                        <a:rPr lang="fr-CA" dirty="0" smtClean="0"/>
                        <a:t>Population </a:t>
                      </a:r>
                      <a:r>
                        <a:rPr lang="fr-CA" dirty="0" err="1" smtClean="0"/>
                        <a:t>dynamics</a:t>
                      </a:r>
                      <a:endParaRPr lang="fr-CA" dirty="0"/>
                    </a:p>
                  </a:txBody>
                  <a:tcPr/>
                </a:tc>
                <a:extLst>
                  <a:ext uri="{0D108BD9-81ED-4DB2-BD59-A6C34878D82A}">
                    <a16:rowId xmlns:a16="http://schemas.microsoft.com/office/drawing/2014/main" val="2052540645"/>
                  </a:ext>
                </a:extLst>
              </a:tr>
            </a:tbl>
          </a:graphicData>
        </a:graphic>
      </p:graphicFrame>
    </p:spTree>
    <p:extLst>
      <p:ext uri="{BB962C8B-B14F-4D97-AF65-F5344CB8AC3E}">
        <p14:creationId xmlns:p14="http://schemas.microsoft.com/office/powerpoint/2010/main" val="419512179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smtClean="0"/>
                        <a:t>home</a:t>
                      </a:r>
                      <a:endParaRPr lang="fr-CA" dirty="0"/>
                    </a:p>
                  </a:txBody>
                  <a:tcPr/>
                </a:tc>
                <a:tc>
                  <a:txBody>
                    <a:bodyPr/>
                    <a:lstStyle/>
                    <a:p>
                      <a:r>
                        <a:rPr lang="fr-CA" dirty="0" smtClean="0"/>
                        <a:t>Return home</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4147643173"/>
                  </a:ext>
                </a:extLst>
              </a:tr>
              <a:tr h="370840">
                <a:tc>
                  <a:txBody>
                    <a:bodyPr/>
                    <a:lstStyle/>
                    <a:p>
                      <a:r>
                        <a:rPr lang="fr-CA" dirty="0" err="1" smtClean="0"/>
                        <a:t>inCone</a:t>
                      </a:r>
                      <a:endParaRPr lang="fr-CA" dirty="0"/>
                    </a:p>
                  </a:txBody>
                  <a:tcPr/>
                </a:tc>
                <a:tc>
                  <a:txBody>
                    <a:bodyPr/>
                    <a:lstStyle/>
                    <a:p>
                      <a:r>
                        <a:rPr lang="fr-CA" dirty="0" smtClean="0"/>
                        <a:t>Agents in </a:t>
                      </a:r>
                      <a:r>
                        <a:rPr lang="fr-CA" dirty="0" err="1" smtClean="0"/>
                        <a:t>cone</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1889781520"/>
                  </a:ext>
                </a:extLst>
              </a:tr>
              <a:tr h="370840">
                <a:tc>
                  <a:txBody>
                    <a:bodyPr/>
                    <a:lstStyle/>
                    <a:p>
                      <a:r>
                        <a:rPr lang="fr-CA" dirty="0" err="1" smtClean="0"/>
                        <a:t>inRadius</a:t>
                      </a:r>
                      <a:endParaRPr lang="fr-CA" dirty="0"/>
                    </a:p>
                  </a:txBody>
                  <a:tcPr/>
                </a:tc>
                <a:tc>
                  <a:txBody>
                    <a:bodyPr/>
                    <a:lstStyle/>
                    <a:p>
                      <a:r>
                        <a:rPr lang="fr-CA" dirty="0" smtClean="0"/>
                        <a:t>Agents in radius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143907086"/>
                  </a:ext>
                </a:extLst>
              </a:tr>
              <a:tr h="370840">
                <a:tc>
                  <a:txBody>
                    <a:bodyPr/>
                    <a:lstStyle/>
                    <a:p>
                      <a:r>
                        <a:rPr lang="fr-CA" dirty="0" err="1" smtClean="0"/>
                        <a:t>inspect</a:t>
                      </a:r>
                      <a:endParaRPr lang="fr-CA" dirty="0"/>
                    </a:p>
                  </a:txBody>
                  <a:tcPr/>
                </a:tc>
                <a:tc>
                  <a:txBody>
                    <a:bodyPr/>
                    <a:lstStyle/>
                    <a:p>
                      <a:r>
                        <a:rPr lang="fr-CA" dirty="0" err="1" smtClean="0"/>
                        <a:t>Inspect</a:t>
                      </a:r>
                      <a:r>
                        <a:rPr lang="fr-CA" dirty="0" smtClean="0"/>
                        <a:t> </a:t>
                      </a:r>
                      <a:r>
                        <a:rPr lang="fr-CA" dirty="0" err="1" smtClean="0"/>
                        <a:t>turtles</a:t>
                      </a:r>
                      <a:endParaRPr lang="fr-CA" dirty="0"/>
                    </a:p>
                  </a:txBody>
                  <a:tcPr/>
                </a:tc>
                <a:tc>
                  <a:txBody>
                    <a:bodyPr/>
                    <a:lstStyle/>
                    <a:p>
                      <a:endParaRPr lang="fr-CA"/>
                    </a:p>
                  </a:txBody>
                  <a:tcPr/>
                </a:tc>
                <a:extLst>
                  <a:ext uri="{0D108BD9-81ED-4DB2-BD59-A6C34878D82A}">
                    <a16:rowId xmlns:a16="http://schemas.microsoft.com/office/drawing/2014/main" val="3776933687"/>
                  </a:ext>
                </a:extLst>
              </a:tr>
              <a:tr h="370840">
                <a:tc>
                  <a:txBody>
                    <a:bodyPr/>
                    <a:lstStyle/>
                    <a:p>
                      <a:r>
                        <a:rPr lang="fr-CA" dirty="0" err="1" smtClean="0"/>
                        <a:t>isNLclass</a:t>
                      </a:r>
                      <a:endParaRPr lang="fr-CA" dirty="0"/>
                    </a:p>
                  </a:txBody>
                  <a:tcPr/>
                </a:tc>
                <a:tc>
                  <a:txBody>
                    <a:bodyPr/>
                    <a:lstStyle/>
                    <a:p>
                      <a:r>
                        <a:rPr lang="fr-CA" dirty="0" smtClean="0"/>
                        <a:t>Type of </a:t>
                      </a:r>
                      <a:r>
                        <a:rPr lang="fr-CA" dirty="0" err="1" smtClean="0"/>
                        <a:t>object</a:t>
                      </a:r>
                      <a:r>
                        <a:rPr lang="fr-CA" dirty="0" smtClean="0"/>
                        <a:t> </a:t>
                      </a:r>
                      <a:endParaRPr lang="fr-CA" dirty="0"/>
                    </a:p>
                  </a:txBody>
                  <a:tcPr/>
                </a:tc>
                <a:tc>
                  <a:txBody>
                    <a:bodyPr/>
                    <a:lstStyle/>
                    <a:p>
                      <a:endParaRPr lang="fr-CA"/>
                    </a:p>
                  </a:txBody>
                  <a:tcPr/>
                </a:tc>
                <a:extLst>
                  <a:ext uri="{0D108BD9-81ED-4DB2-BD59-A6C34878D82A}">
                    <a16:rowId xmlns:a16="http://schemas.microsoft.com/office/drawing/2014/main" val="2636289585"/>
                  </a:ext>
                </a:extLst>
              </a:tr>
              <a:tr h="370840">
                <a:tc>
                  <a:txBody>
                    <a:bodyPr/>
                    <a:lstStyle/>
                    <a:p>
                      <a:r>
                        <a:rPr lang="fr-CA" dirty="0" err="1" smtClean="0"/>
                        <a:t>layoutCircle</a:t>
                      </a:r>
                      <a:endParaRPr lang="fr-CA" dirty="0"/>
                    </a:p>
                  </a:txBody>
                  <a:tcPr/>
                </a:tc>
                <a:tc>
                  <a:txBody>
                    <a:bodyPr/>
                    <a:lstStyle/>
                    <a:p>
                      <a:r>
                        <a:rPr lang="en-US" dirty="0" smtClean="0"/>
                        <a:t>Layout turtles on a circle</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4036632942"/>
                  </a:ext>
                </a:extLst>
              </a:tr>
              <a:tr h="370840">
                <a:tc>
                  <a:txBody>
                    <a:bodyPr/>
                    <a:lstStyle/>
                    <a:p>
                      <a:r>
                        <a:rPr lang="fr-CA" dirty="0" err="1" smtClean="0"/>
                        <a:t>left</a:t>
                      </a:r>
                      <a:endParaRPr lang="fr-CA" dirty="0"/>
                    </a:p>
                  </a:txBody>
                  <a:tcPr/>
                </a:tc>
                <a:tc>
                  <a:txBody>
                    <a:bodyPr/>
                    <a:lstStyle/>
                    <a:p>
                      <a:r>
                        <a:rPr lang="fr-CA" dirty="0" err="1" smtClean="0"/>
                        <a:t>Rotate</a:t>
                      </a:r>
                      <a:r>
                        <a:rPr lang="fr-CA" dirty="0" smtClean="0"/>
                        <a:t> to the </a:t>
                      </a:r>
                      <a:r>
                        <a:rPr lang="fr-CA" dirty="0" err="1" smtClean="0"/>
                        <a:t>left</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2557347693"/>
                  </a:ext>
                </a:extLst>
              </a:tr>
              <a:tr h="370840">
                <a:tc>
                  <a:txBody>
                    <a:bodyPr/>
                    <a:lstStyle/>
                    <a:p>
                      <a:r>
                        <a:rPr lang="en-US" dirty="0" err="1" smtClean="0"/>
                        <a:t>maxNof</a:t>
                      </a:r>
                      <a:endParaRPr lang="fr-CA" dirty="0"/>
                    </a:p>
                  </a:txBody>
                  <a:tcPr/>
                </a:tc>
                <a:tc>
                  <a:txBody>
                    <a:bodyPr/>
                    <a:lstStyle/>
                    <a:p>
                      <a:r>
                        <a:rPr lang="en-US" dirty="0" smtClean="0"/>
                        <a:t>N agents with maximum</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a16="http://schemas.microsoft.com/office/drawing/2014/main" val="790782766"/>
                  </a:ext>
                </a:extLst>
              </a:tr>
              <a:tr h="370840">
                <a:tc>
                  <a:txBody>
                    <a:bodyPr/>
                    <a:lstStyle/>
                    <a:p>
                      <a:r>
                        <a:rPr lang="en-US" dirty="0" err="1" smtClean="0"/>
                        <a:t>maxOneOf</a:t>
                      </a:r>
                      <a:endParaRPr lang="fr-CA" dirty="0"/>
                    </a:p>
                  </a:txBody>
                  <a:tcPr/>
                </a:tc>
                <a:tc>
                  <a:txBody>
                    <a:bodyPr/>
                    <a:lstStyle/>
                    <a:p>
                      <a:r>
                        <a:rPr lang="en-US" dirty="0" smtClean="0"/>
                        <a:t>One agent with maximum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3708466705"/>
                  </a:ext>
                </a:extLst>
              </a:tr>
              <a:tr h="370840">
                <a:tc>
                  <a:txBody>
                    <a:bodyPr/>
                    <a:lstStyle/>
                    <a:p>
                      <a:r>
                        <a:rPr lang="fr-CA" dirty="0" err="1" smtClean="0"/>
                        <a:t>maxPxcor</a:t>
                      </a:r>
                      <a:endParaRPr lang="fr-CA" dirty="0"/>
                    </a:p>
                  </a:txBody>
                  <a:tcPr/>
                </a:tc>
                <a:tc>
                  <a:txBody>
                    <a:bodyPr/>
                    <a:lstStyle/>
                    <a:p>
                      <a:r>
                        <a:rPr lang="fr-CA" dirty="0" smtClean="0"/>
                        <a:t>Maximum </a:t>
                      </a:r>
                      <a:r>
                        <a:rPr lang="fr-CA" dirty="0" err="1" smtClean="0"/>
                        <a:t>pxcor</a:t>
                      </a:r>
                      <a:endParaRPr lang="fr-CA" dirty="0"/>
                    </a:p>
                  </a:txBody>
                  <a:tcPr/>
                </a:tc>
                <a:tc>
                  <a:txBody>
                    <a:bodyPr/>
                    <a:lstStyle/>
                    <a:p>
                      <a:endParaRPr lang="fr-CA" dirty="0"/>
                    </a:p>
                  </a:txBody>
                  <a:tcPr/>
                </a:tc>
                <a:extLst>
                  <a:ext uri="{0D108BD9-81ED-4DB2-BD59-A6C34878D82A}">
                    <a16:rowId xmlns:a16="http://schemas.microsoft.com/office/drawing/2014/main" val="3708751449"/>
                  </a:ext>
                </a:extLst>
              </a:tr>
              <a:tr h="370840">
                <a:tc>
                  <a:txBody>
                    <a:bodyPr/>
                    <a:lstStyle/>
                    <a:p>
                      <a:r>
                        <a:rPr lang="fr-CA" dirty="0" err="1" smtClean="0"/>
                        <a:t>maxPycor</a:t>
                      </a:r>
                      <a:endParaRPr lang="fr-CA" dirty="0"/>
                    </a:p>
                  </a:txBody>
                  <a:tcPr/>
                </a:tc>
                <a:tc>
                  <a:txBody>
                    <a:bodyPr/>
                    <a:lstStyle/>
                    <a:p>
                      <a:r>
                        <a:rPr lang="fr-CA" dirty="0" smtClean="0"/>
                        <a:t>Maximum </a:t>
                      </a:r>
                      <a:r>
                        <a:rPr lang="fr-CA" dirty="0" err="1" smtClean="0"/>
                        <a:t>pycor</a:t>
                      </a:r>
                      <a:r>
                        <a:rPr lang="fr-CA" dirty="0" smtClean="0"/>
                        <a:t> </a:t>
                      </a:r>
                      <a:endParaRPr lang="fr-CA" dirty="0"/>
                    </a:p>
                  </a:txBody>
                  <a:tcPr/>
                </a:tc>
                <a:tc>
                  <a:txBody>
                    <a:bodyPr/>
                    <a:lstStyle/>
                    <a:p>
                      <a:endParaRPr lang="fr-CA" dirty="0"/>
                    </a:p>
                  </a:txBody>
                  <a:tcPr/>
                </a:tc>
                <a:extLst>
                  <a:ext uri="{0D108BD9-81ED-4DB2-BD59-A6C34878D82A}">
                    <a16:rowId xmlns:a16="http://schemas.microsoft.com/office/drawing/2014/main" val="1294873962"/>
                  </a:ext>
                </a:extLst>
              </a:tr>
              <a:tr h="370840">
                <a:tc>
                  <a:txBody>
                    <a:bodyPr/>
                    <a:lstStyle/>
                    <a:p>
                      <a:r>
                        <a:rPr lang="en-US" dirty="0" err="1" smtClean="0"/>
                        <a:t>minNof</a:t>
                      </a:r>
                      <a:endParaRPr lang="fr-CA" dirty="0"/>
                    </a:p>
                  </a:txBody>
                  <a:tcPr/>
                </a:tc>
                <a:tc>
                  <a:txBody>
                    <a:bodyPr/>
                    <a:lstStyle/>
                    <a:p>
                      <a:r>
                        <a:rPr lang="en-US" dirty="0" smtClean="0"/>
                        <a:t>N agents with minimum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852883205"/>
                  </a:ext>
                </a:extLst>
              </a:tr>
              <a:tr h="370840">
                <a:tc>
                  <a:txBody>
                    <a:bodyPr/>
                    <a:lstStyle/>
                    <a:p>
                      <a:r>
                        <a:rPr lang="en-US" dirty="0" err="1" smtClean="0"/>
                        <a:t>minOneOf</a:t>
                      </a:r>
                      <a:endParaRPr lang="fr-CA" dirty="0"/>
                    </a:p>
                  </a:txBody>
                  <a:tcPr/>
                </a:tc>
                <a:tc>
                  <a:txBody>
                    <a:bodyPr/>
                    <a:lstStyle/>
                    <a:p>
                      <a:r>
                        <a:rPr lang="en-US" dirty="0" smtClean="0"/>
                        <a:t>One agent with minimum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01784992"/>
                  </a:ext>
                </a:extLst>
              </a:tr>
              <a:tr h="370840">
                <a:tc>
                  <a:txBody>
                    <a:bodyPr/>
                    <a:lstStyle/>
                    <a:p>
                      <a:r>
                        <a:rPr lang="fr-CA" dirty="0" err="1" smtClean="0"/>
                        <a:t>minPxcor</a:t>
                      </a:r>
                      <a:endParaRPr lang="fr-CA" dirty="0"/>
                    </a:p>
                  </a:txBody>
                  <a:tcPr/>
                </a:tc>
                <a:tc>
                  <a:txBody>
                    <a:bodyPr/>
                    <a:lstStyle/>
                    <a:p>
                      <a:r>
                        <a:rPr lang="fr-CA" dirty="0" smtClean="0"/>
                        <a:t>Minimum </a:t>
                      </a:r>
                      <a:r>
                        <a:rPr lang="fr-CA" dirty="0" err="1" smtClean="0"/>
                        <a:t>pxcor</a:t>
                      </a:r>
                      <a:endParaRPr lang="fr-CA" dirty="0"/>
                    </a:p>
                  </a:txBody>
                  <a:tcPr/>
                </a:tc>
                <a:tc>
                  <a:txBody>
                    <a:bodyPr/>
                    <a:lstStyle/>
                    <a:p>
                      <a:endParaRPr lang="fr-CA" dirty="0"/>
                    </a:p>
                  </a:txBody>
                  <a:tcPr/>
                </a:tc>
                <a:extLst>
                  <a:ext uri="{0D108BD9-81ED-4DB2-BD59-A6C34878D82A}">
                    <a16:rowId xmlns:a16="http://schemas.microsoft.com/office/drawing/2014/main" val="1190394604"/>
                  </a:ext>
                </a:extLst>
              </a:tr>
              <a:tr h="370840">
                <a:tc>
                  <a:txBody>
                    <a:bodyPr/>
                    <a:lstStyle/>
                    <a:p>
                      <a:r>
                        <a:rPr lang="fr-CA" dirty="0" err="1" smtClean="0"/>
                        <a:t>minPycor</a:t>
                      </a:r>
                      <a:endParaRPr lang="fr-CA" dirty="0"/>
                    </a:p>
                  </a:txBody>
                  <a:tcPr/>
                </a:tc>
                <a:tc>
                  <a:txBody>
                    <a:bodyPr/>
                    <a:lstStyle/>
                    <a:p>
                      <a:r>
                        <a:rPr lang="fr-CA" dirty="0" smtClean="0"/>
                        <a:t>Minimum </a:t>
                      </a:r>
                      <a:r>
                        <a:rPr lang="fr-CA" dirty="0" err="1" smtClean="0"/>
                        <a:t>pycor</a:t>
                      </a:r>
                      <a:endParaRPr lang="fr-CA" dirty="0"/>
                    </a:p>
                  </a:txBody>
                  <a:tcPr/>
                </a:tc>
                <a:tc>
                  <a:txBody>
                    <a:bodyPr/>
                    <a:lstStyle/>
                    <a:p>
                      <a:endParaRPr lang="fr-CA" dirty="0"/>
                    </a:p>
                  </a:txBody>
                  <a:tcPr/>
                </a:tc>
                <a:extLst>
                  <a:ext uri="{0D108BD9-81ED-4DB2-BD59-A6C34878D82A}">
                    <a16:rowId xmlns:a16="http://schemas.microsoft.com/office/drawing/2014/main" val="2052540645"/>
                  </a:ext>
                </a:extLst>
              </a:tr>
            </a:tbl>
          </a:graphicData>
        </a:graphic>
      </p:graphicFrame>
    </p:spTree>
    <p:extLst>
      <p:ext uri="{BB962C8B-B14F-4D97-AF65-F5344CB8AC3E}">
        <p14:creationId xmlns:p14="http://schemas.microsoft.com/office/powerpoint/2010/main" val="255396089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err="1" smtClean="0"/>
                        <a:t>moveTo</a:t>
                      </a:r>
                      <a:endParaRPr lang="fr-CA" dirty="0"/>
                    </a:p>
                  </a:txBody>
                  <a:tcPr/>
                </a:tc>
                <a:tc>
                  <a:txBody>
                    <a:bodyPr/>
                    <a:lstStyle/>
                    <a:p>
                      <a:r>
                        <a:rPr lang="fr-CA" dirty="0" smtClean="0"/>
                        <a:t>Move to</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4147643173"/>
                  </a:ext>
                </a:extLst>
              </a:tr>
              <a:tr h="370840">
                <a:tc>
                  <a:txBody>
                    <a:bodyPr/>
                    <a:lstStyle/>
                    <a:p>
                      <a:r>
                        <a:rPr lang="fr-CA" dirty="0" err="1" smtClean="0"/>
                        <a:t>neighbors</a:t>
                      </a:r>
                      <a:endParaRPr lang="fr-CA" dirty="0"/>
                    </a:p>
                  </a:txBody>
                  <a:tcPr/>
                </a:tc>
                <a:tc>
                  <a:txBody>
                    <a:bodyPr/>
                    <a:lstStyle/>
                    <a:p>
                      <a:r>
                        <a:rPr lang="fr-CA" dirty="0" smtClean="0"/>
                        <a:t>Neighbors patches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1889781520"/>
                  </a:ext>
                </a:extLst>
              </a:tr>
              <a:tr h="370840">
                <a:tc>
                  <a:txBody>
                    <a:bodyPr/>
                    <a:lstStyle/>
                    <a:p>
                      <a:r>
                        <a:rPr lang="fr-CA" dirty="0" err="1" smtClean="0"/>
                        <a:t>NLall</a:t>
                      </a:r>
                      <a:endParaRPr lang="fr-CA" dirty="0"/>
                    </a:p>
                  </a:txBody>
                  <a:tcPr/>
                </a:tc>
                <a:tc>
                  <a:txBody>
                    <a:bodyPr/>
                    <a:lstStyle/>
                    <a:p>
                      <a:r>
                        <a:rPr lang="fr-CA" dirty="0" smtClean="0"/>
                        <a:t>All agents?</a:t>
                      </a:r>
                      <a:endParaRPr lang="fr-CA" dirty="0"/>
                    </a:p>
                  </a:txBody>
                  <a:tcPr/>
                </a:tc>
                <a:tc>
                  <a:txBody>
                    <a:bodyPr/>
                    <a:lstStyle/>
                    <a:p>
                      <a:endParaRPr lang="fr-CA" dirty="0"/>
                    </a:p>
                  </a:txBody>
                  <a:tcPr/>
                </a:tc>
                <a:extLst>
                  <a:ext uri="{0D108BD9-81ED-4DB2-BD59-A6C34878D82A}">
                    <a16:rowId xmlns:a16="http://schemas.microsoft.com/office/drawing/2014/main" val="2143907086"/>
                  </a:ext>
                </a:extLst>
              </a:tr>
              <a:tr h="370840">
                <a:tc>
                  <a:txBody>
                    <a:bodyPr/>
                    <a:lstStyle/>
                    <a:p>
                      <a:r>
                        <a:rPr lang="fr-CA" dirty="0" err="1" smtClean="0"/>
                        <a:t>NLany</a:t>
                      </a:r>
                      <a:endParaRPr lang="fr-CA" dirty="0"/>
                    </a:p>
                  </a:txBody>
                  <a:tcPr/>
                </a:tc>
                <a:tc>
                  <a:txBody>
                    <a:bodyPr/>
                    <a:lstStyle/>
                    <a:p>
                      <a:r>
                        <a:rPr lang="fr-CA" dirty="0" err="1" smtClean="0"/>
                        <a:t>Any</a:t>
                      </a:r>
                      <a:r>
                        <a:rPr lang="fr-CA" dirty="0" smtClean="0"/>
                        <a:t> agents?</a:t>
                      </a:r>
                      <a:endParaRPr lang="fr-CA" dirty="0"/>
                    </a:p>
                  </a:txBody>
                  <a:tcPr/>
                </a:tc>
                <a:tc>
                  <a:txBody>
                    <a:bodyPr/>
                    <a:lstStyle/>
                    <a:p>
                      <a:endParaRPr lang="fr-CA"/>
                    </a:p>
                  </a:txBody>
                  <a:tcPr/>
                </a:tc>
                <a:extLst>
                  <a:ext uri="{0D108BD9-81ED-4DB2-BD59-A6C34878D82A}">
                    <a16:rowId xmlns:a16="http://schemas.microsoft.com/office/drawing/2014/main" val="3776933687"/>
                  </a:ext>
                </a:extLst>
              </a:tr>
              <a:tr h="370840">
                <a:tc>
                  <a:txBody>
                    <a:bodyPr/>
                    <a:lstStyle/>
                    <a:p>
                      <a:r>
                        <a:rPr lang="fr-CA" dirty="0" err="1" smtClean="0"/>
                        <a:t>NLcount</a:t>
                      </a:r>
                      <a:endParaRPr lang="fr-CA" dirty="0"/>
                    </a:p>
                  </a:txBody>
                  <a:tcPr/>
                </a:tc>
                <a:tc>
                  <a:txBody>
                    <a:bodyPr/>
                    <a:lstStyle/>
                    <a:p>
                      <a:r>
                        <a:rPr lang="fr-CA" dirty="0" smtClean="0"/>
                        <a:t>Count agents </a:t>
                      </a:r>
                      <a:endParaRPr lang="fr-CA" dirty="0"/>
                    </a:p>
                  </a:txBody>
                  <a:tcPr/>
                </a:tc>
                <a:tc>
                  <a:txBody>
                    <a:bodyPr/>
                    <a:lstStyle/>
                    <a:p>
                      <a:endParaRPr lang="fr-CA"/>
                    </a:p>
                  </a:txBody>
                  <a:tcPr/>
                </a:tc>
                <a:extLst>
                  <a:ext uri="{0D108BD9-81ED-4DB2-BD59-A6C34878D82A}">
                    <a16:rowId xmlns:a16="http://schemas.microsoft.com/office/drawing/2014/main" val="2636289585"/>
                  </a:ext>
                </a:extLst>
              </a:tr>
              <a:tr h="370840">
                <a:tc>
                  <a:txBody>
                    <a:bodyPr/>
                    <a:lstStyle/>
                    <a:p>
                      <a:r>
                        <a:rPr lang="fr-CA" dirty="0" err="1" smtClean="0"/>
                        <a:t>NLdist</a:t>
                      </a:r>
                      <a:endParaRPr lang="fr-CA" dirty="0"/>
                    </a:p>
                  </a:txBody>
                  <a:tcPr/>
                </a:tc>
                <a:tc>
                  <a:txBody>
                    <a:bodyPr/>
                    <a:lstStyle/>
                    <a:p>
                      <a:r>
                        <a:rPr lang="fr-CA" dirty="0" smtClean="0"/>
                        <a:t>Distances </a:t>
                      </a:r>
                      <a:r>
                        <a:rPr lang="fr-CA" dirty="0" err="1" smtClean="0"/>
                        <a:t>between</a:t>
                      </a:r>
                      <a:r>
                        <a:rPr lang="fr-CA" dirty="0" smtClean="0"/>
                        <a:t> agents</a:t>
                      </a:r>
                      <a:endParaRPr lang="fr-CA" dirty="0"/>
                    </a:p>
                  </a:txBody>
                  <a:tcPr/>
                </a:tc>
                <a:tc>
                  <a:txBody>
                    <a:bodyPr/>
                    <a:lstStyle/>
                    <a:p>
                      <a:endParaRPr lang="fr-CA" dirty="0"/>
                    </a:p>
                  </a:txBody>
                  <a:tcPr/>
                </a:tc>
                <a:extLst>
                  <a:ext uri="{0D108BD9-81ED-4DB2-BD59-A6C34878D82A}">
                    <a16:rowId xmlns:a16="http://schemas.microsoft.com/office/drawing/2014/main" val="4036632942"/>
                  </a:ext>
                </a:extLst>
              </a:tr>
              <a:tr h="370840">
                <a:tc>
                  <a:txBody>
                    <a:bodyPr/>
                    <a:lstStyle/>
                    <a:p>
                      <a:r>
                        <a:rPr lang="fr-CA" dirty="0" err="1" smtClean="0"/>
                        <a:t>NLset</a:t>
                      </a:r>
                      <a:endParaRPr lang="fr-CA" dirty="0"/>
                    </a:p>
                  </a:txBody>
                  <a:tcPr/>
                </a:tc>
                <a:tc>
                  <a:txBody>
                    <a:bodyPr/>
                    <a:lstStyle/>
                    <a:p>
                      <a:r>
                        <a:rPr lang="fr-CA" dirty="0" smtClean="0"/>
                        <a:t>Set an agents variable</a:t>
                      </a:r>
                      <a:endParaRPr lang="fr-CA" dirty="0"/>
                    </a:p>
                  </a:txBody>
                  <a:tcPr/>
                </a:tc>
                <a:tc>
                  <a:txBody>
                    <a:bodyPr/>
                    <a:lstStyle/>
                    <a:p>
                      <a:endParaRPr lang="fr-CA" dirty="0"/>
                    </a:p>
                  </a:txBody>
                  <a:tcPr/>
                </a:tc>
                <a:extLst>
                  <a:ext uri="{0D108BD9-81ED-4DB2-BD59-A6C34878D82A}">
                    <a16:rowId xmlns:a16="http://schemas.microsoft.com/office/drawing/2014/main" val="2557347693"/>
                  </a:ext>
                </a:extLst>
              </a:tr>
              <a:tr h="370840">
                <a:tc>
                  <a:txBody>
                    <a:bodyPr/>
                    <a:lstStyle/>
                    <a:p>
                      <a:r>
                        <a:rPr lang="fr-CA" dirty="0" err="1" smtClean="0"/>
                        <a:t>NLwith</a:t>
                      </a:r>
                      <a:endParaRPr lang="fr-CA" dirty="0"/>
                    </a:p>
                  </a:txBody>
                  <a:tcPr/>
                </a:tc>
                <a:tc>
                  <a:txBody>
                    <a:bodyPr/>
                    <a:lstStyle/>
                    <a:p>
                      <a:r>
                        <a:rPr lang="fr-CA" dirty="0" smtClean="0"/>
                        <a:t>Agents </a:t>
                      </a:r>
                      <a:r>
                        <a:rPr lang="fr-CA" dirty="0" err="1" smtClean="0"/>
                        <a:t>with</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a16="http://schemas.microsoft.com/office/drawing/2014/main" val="790782766"/>
                  </a:ext>
                </a:extLst>
              </a:tr>
              <a:tr h="370840">
                <a:tc>
                  <a:txBody>
                    <a:bodyPr/>
                    <a:lstStyle/>
                    <a:p>
                      <a:r>
                        <a:rPr lang="en-US" dirty="0" err="1" smtClean="0"/>
                        <a:t>NLworldIndex</a:t>
                      </a:r>
                      <a:endParaRPr lang="fr-CA" dirty="0"/>
                    </a:p>
                  </a:txBody>
                  <a:tcPr/>
                </a:tc>
                <a:tc>
                  <a:txBody>
                    <a:bodyPr/>
                    <a:lstStyle/>
                    <a:p>
                      <a:r>
                        <a:rPr lang="en-US" dirty="0" err="1" smtClean="0"/>
                        <a:t>WorldMatrix</a:t>
                      </a:r>
                      <a:r>
                        <a:rPr lang="en-US" dirty="0" smtClean="0"/>
                        <a:t> indices from vector indices </a:t>
                      </a:r>
                      <a:endParaRPr lang="fr-CA" dirty="0"/>
                    </a:p>
                  </a:txBody>
                  <a:tcPr/>
                </a:tc>
                <a:tc>
                  <a:txBody>
                    <a:bodyPr/>
                    <a:lstStyle/>
                    <a:p>
                      <a:endParaRPr lang="fr-CA" dirty="0"/>
                    </a:p>
                  </a:txBody>
                  <a:tcPr/>
                </a:tc>
                <a:extLst>
                  <a:ext uri="{0D108BD9-81ED-4DB2-BD59-A6C34878D82A}">
                    <a16:rowId xmlns:a16="http://schemas.microsoft.com/office/drawing/2014/main" val="3708466705"/>
                  </a:ext>
                </a:extLst>
              </a:tr>
              <a:tr h="370840">
                <a:tc>
                  <a:txBody>
                    <a:bodyPr/>
                    <a:lstStyle/>
                    <a:p>
                      <a:r>
                        <a:rPr lang="fr-CA" dirty="0" err="1" smtClean="0"/>
                        <a:t>nOf</a:t>
                      </a:r>
                      <a:endParaRPr lang="fr-CA" dirty="0"/>
                    </a:p>
                  </a:txBody>
                  <a:tcPr/>
                </a:tc>
                <a:tc>
                  <a:txBody>
                    <a:bodyPr/>
                    <a:lstStyle/>
                    <a:p>
                      <a:r>
                        <a:rPr lang="fr-CA" dirty="0" smtClean="0"/>
                        <a:t>N </a:t>
                      </a:r>
                      <a:r>
                        <a:rPr lang="fr-CA" dirty="0" err="1" smtClean="0"/>
                        <a:t>random</a:t>
                      </a:r>
                      <a:r>
                        <a:rPr lang="fr-CA" dirty="0" smtClean="0"/>
                        <a:t> agents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a16="http://schemas.microsoft.com/office/drawing/2014/main" val="3708751449"/>
                  </a:ext>
                </a:extLst>
              </a:tr>
              <a:tr h="370840">
                <a:tc>
                  <a:txBody>
                    <a:bodyPr/>
                    <a:lstStyle/>
                    <a:p>
                      <a:r>
                        <a:rPr lang="fr-CA" dirty="0" err="1" smtClean="0"/>
                        <a:t>noPatches</a:t>
                      </a:r>
                      <a:endParaRPr lang="fr-CA" dirty="0"/>
                    </a:p>
                  </a:txBody>
                  <a:tcPr/>
                </a:tc>
                <a:tc>
                  <a:txBody>
                    <a:bodyPr/>
                    <a:lstStyle/>
                    <a:p>
                      <a:r>
                        <a:rPr lang="fr-CA" dirty="0" smtClean="0"/>
                        <a:t>No patches</a:t>
                      </a:r>
                      <a:endParaRPr lang="fr-CA" dirty="0"/>
                    </a:p>
                  </a:txBody>
                  <a:tcPr/>
                </a:tc>
                <a:tc>
                  <a:txBody>
                    <a:bodyPr/>
                    <a:lstStyle/>
                    <a:p>
                      <a:endParaRPr lang="fr-CA" dirty="0"/>
                    </a:p>
                  </a:txBody>
                  <a:tcPr/>
                </a:tc>
                <a:extLst>
                  <a:ext uri="{0D108BD9-81ED-4DB2-BD59-A6C34878D82A}">
                    <a16:rowId xmlns:a16="http://schemas.microsoft.com/office/drawing/2014/main" val="1294873962"/>
                  </a:ext>
                </a:extLst>
              </a:tr>
              <a:tr h="370840">
                <a:tc>
                  <a:txBody>
                    <a:bodyPr/>
                    <a:lstStyle/>
                    <a:p>
                      <a:r>
                        <a:rPr lang="fr-CA" dirty="0" err="1" smtClean="0"/>
                        <a:t>noTurtles</a:t>
                      </a:r>
                      <a:r>
                        <a:rPr lang="fr-CA" dirty="0" smtClean="0"/>
                        <a:t> </a:t>
                      </a:r>
                      <a:endParaRPr lang="fr-CA" dirty="0"/>
                    </a:p>
                  </a:txBody>
                  <a:tcPr/>
                </a:tc>
                <a:tc>
                  <a:txBody>
                    <a:bodyPr/>
                    <a:lstStyle/>
                    <a:p>
                      <a:r>
                        <a:rPr lang="fr-CA" dirty="0" smtClean="0"/>
                        <a:t>No </a:t>
                      </a:r>
                      <a:r>
                        <a:rPr lang="fr-CA" dirty="0" err="1" smtClean="0"/>
                        <a:t>turtles</a:t>
                      </a:r>
                      <a:endParaRPr lang="fr-CA" dirty="0"/>
                    </a:p>
                  </a:txBody>
                  <a:tcPr/>
                </a:tc>
                <a:tc>
                  <a:txBody>
                    <a:bodyPr/>
                    <a:lstStyle/>
                    <a:p>
                      <a:endParaRPr lang="fr-CA" dirty="0"/>
                    </a:p>
                  </a:txBody>
                  <a:tcPr/>
                </a:tc>
                <a:extLst>
                  <a:ext uri="{0D108BD9-81ED-4DB2-BD59-A6C34878D82A}">
                    <a16:rowId xmlns:a16="http://schemas.microsoft.com/office/drawing/2014/main" val="852883205"/>
                  </a:ext>
                </a:extLst>
              </a:tr>
              <a:tr h="370840">
                <a:tc>
                  <a:txBody>
                    <a:bodyPr/>
                    <a:lstStyle/>
                    <a:p>
                      <a:r>
                        <a:rPr lang="fr-CA" dirty="0" smtClean="0"/>
                        <a:t>of</a:t>
                      </a:r>
                      <a:endParaRPr lang="fr-CA" dirty="0"/>
                    </a:p>
                  </a:txBody>
                  <a:tcPr/>
                </a:tc>
                <a:tc>
                  <a:txBody>
                    <a:bodyPr/>
                    <a:lstStyle/>
                    <a:p>
                      <a:r>
                        <a:rPr lang="en-US" dirty="0" smtClean="0"/>
                        <a:t>Values of an agents variable</a:t>
                      </a:r>
                      <a:endParaRPr lang="fr-CA" dirty="0"/>
                    </a:p>
                  </a:txBody>
                  <a:tcPr/>
                </a:tc>
                <a:tc>
                  <a:txBody>
                    <a:bodyPr/>
                    <a:lstStyle/>
                    <a:p>
                      <a:endParaRPr lang="fr-CA" dirty="0"/>
                    </a:p>
                  </a:txBody>
                  <a:tcPr/>
                </a:tc>
                <a:extLst>
                  <a:ext uri="{0D108BD9-81ED-4DB2-BD59-A6C34878D82A}">
                    <a16:rowId xmlns:a16="http://schemas.microsoft.com/office/drawing/2014/main" val="201784992"/>
                  </a:ext>
                </a:extLst>
              </a:tr>
              <a:tr h="370840">
                <a:tc>
                  <a:txBody>
                    <a:bodyPr/>
                    <a:lstStyle/>
                    <a:p>
                      <a:r>
                        <a:rPr lang="fr-CA" dirty="0" err="1" smtClean="0"/>
                        <a:t>oneOf</a:t>
                      </a:r>
                      <a:endParaRPr lang="fr-CA" dirty="0"/>
                    </a:p>
                  </a:txBody>
                  <a:tcPr/>
                </a:tc>
                <a:tc>
                  <a:txBody>
                    <a:bodyPr/>
                    <a:lstStyle/>
                    <a:p>
                      <a:r>
                        <a:rPr lang="fr-CA" dirty="0" smtClean="0"/>
                        <a:t>One </a:t>
                      </a:r>
                      <a:r>
                        <a:rPr lang="fr-CA" dirty="0" err="1" smtClean="0"/>
                        <a:t>random</a:t>
                      </a:r>
                      <a:r>
                        <a:rPr lang="fr-CA" dirty="0" smtClean="0"/>
                        <a:t> agent</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1190394604"/>
                  </a:ext>
                </a:extLst>
              </a:tr>
              <a:tr h="370840">
                <a:tc>
                  <a:txBody>
                    <a:bodyPr/>
                    <a:lstStyle/>
                    <a:p>
                      <a:r>
                        <a:rPr lang="fr-CA" dirty="0" err="1" smtClean="0"/>
                        <a:t>other</a:t>
                      </a:r>
                      <a:endParaRPr lang="fr-CA" dirty="0"/>
                    </a:p>
                  </a:txBody>
                  <a:tcPr/>
                </a:tc>
                <a:tc>
                  <a:txBody>
                    <a:bodyPr/>
                    <a:lstStyle/>
                    <a:p>
                      <a:r>
                        <a:rPr lang="fr-CA" dirty="0" err="1" smtClean="0"/>
                        <a:t>Others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052540645"/>
                  </a:ext>
                </a:extLst>
              </a:tr>
            </a:tbl>
          </a:graphicData>
        </a:graphic>
      </p:graphicFrame>
    </p:spTree>
    <p:extLst>
      <p:ext uri="{BB962C8B-B14F-4D97-AF65-F5344CB8AC3E}">
        <p14:creationId xmlns:p14="http://schemas.microsoft.com/office/powerpoint/2010/main" val="177514168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smtClean="0"/>
                        <a:t>patch</a:t>
                      </a:r>
                      <a:endParaRPr lang="fr-CA" dirty="0"/>
                    </a:p>
                  </a:txBody>
                  <a:tcPr/>
                </a:tc>
                <a:tc>
                  <a:txBody>
                    <a:bodyPr/>
                    <a:lstStyle/>
                    <a:p>
                      <a:r>
                        <a:rPr lang="fr-CA" dirty="0" smtClean="0"/>
                        <a:t>Patches </a:t>
                      </a:r>
                      <a:r>
                        <a:rPr lang="fr-CA" dirty="0" err="1" smtClean="0"/>
                        <a:t>coordinates</a:t>
                      </a:r>
                      <a:endParaRPr lang="fr-CA" dirty="0"/>
                    </a:p>
                  </a:txBody>
                  <a:tcPr/>
                </a:tc>
                <a:tc>
                  <a:txBody>
                    <a:bodyPr/>
                    <a:lstStyle/>
                    <a:p>
                      <a:endParaRPr lang="fr-CA" dirty="0"/>
                    </a:p>
                  </a:txBody>
                  <a:tcPr/>
                </a:tc>
                <a:extLst>
                  <a:ext uri="{0D108BD9-81ED-4DB2-BD59-A6C34878D82A}">
                    <a16:rowId xmlns:a16="http://schemas.microsoft.com/office/drawing/2014/main" val="4147643173"/>
                  </a:ext>
                </a:extLst>
              </a:tr>
              <a:tr h="370840">
                <a:tc>
                  <a:txBody>
                    <a:bodyPr/>
                    <a:lstStyle/>
                    <a:p>
                      <a:r>
                        <a:rPr lang="fr-CA" dirty="0" err="1" smtClean="0"/>
                        <a:t>patchAhead</a:t>
                      </a:r>
                      <a:endParaRPr lang="fr-CA" dirty="0"/>
                    </a:p>
                  </a:txBody>
                  <a:tcPr/>
                </a:tc>
                <a:tc>
                  <a:txBody>
                    <a:bodyPr/>
                    <a:lstStyle/>
                    <a:p>
                      <a:r>
                        <a:rPr lang="fr-CA" dirty="0" smtClean="0"/>
                        <a:t>Patches </a:t>
                      </a:r>
                      <a:r>
                        <a:rPr lang="fr-CA" dirty="0" err="1" smtClean="0"/>
                        <a:t>ahead</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1889781520"/>
                  </a:ext>
                </a:extLst>
              </a:tr>
              <a:tr h="370840">
                <a:tc>
                  <a:txBody>
                    <a:bodyPr/>
                    <a:lstStyle/>
                    <a:p>
                      <a:r>
                        <a:rPr lang="fr-CA" dirty="0" err="1" smtClean="0"/>
                        <a:t>patchAt</a:t>
                      </a:r>
                      <a:endParaRPr lang="fr-CA" dirty="0"/>
                    </a:p>
                  </a:txBody>
                  <a:tcPr/>
                </a:tc>
                <a:tc>
                  <a:txBody>
                    <a:bodyPr/>
                    <a:lstStyle/>
                    <a:p>
                      <a:r>
                        <a:rPr lang="fr-CA" dirty="0" smtClean="0"/>
                        <a:t>Patches at</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143907086"/>
                  </a:ext>
                </a:extLst>
              </a:tr>
              <a:tr h="370840">
                <a:tc>
                  <a:txBody>
                    <a:bodyPr/>
                    <a:lstStyle/>
                    <a:p>
                      <a:r>
                        <a:rPr lang="fr-CA" dirty="0" err="1" smtClean="0"/>
                        <a:t>patchDistDir</a:t>
                      </a:r>
                      <a:endParaRPr lang="fr-CA" dirty="0"/>
                    </a:p>
                  </a:txBody>
                  <a:tcPr/>
                </a:tc>
                <a:tc>
                  <a:txBody>
                    <a:bodyPr/>
                    <a:lstStyle/>
                    <a:p>
                      <a:r>
                        <a:rPr lang="en-US" dirty="0" smtClean="0"/>
                        <a:t>Patches at given distances and directions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3776933687"/>
                  </a:ext>
                </a:extLst>
              </a:tr>
              <a:tr h="370840">
                <a:tc>
                  <a:txBody>
                    <a:bodyPr/>
                    <a:lstStyle/>
                    <a:p>
                      <a:r>
                        <a:rPr lang="fr-CA" dirty="0" smtClean="0"/>
                        <a:t>patches</a:t>
                      </a:r>
                      <a:endParaRPr lang="fr-CA" dirty="0"/>
                    </a:p>
                  </a:txBody>
                  <a:tcPr/>
                </a:tc>
                <a:tc>
                  <a:txBody>
                    <a:bodyPr/>
                    <a:lstStyle/>
                    <a:p>
                      <a:r>
                        <a:rPr lang="en-US" dirty="0" smtClean="0"/>
                        <a:t>All the patches in a world</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636289585"/>
                  </a:ext>
                </a:extLst>
              </a:tr>
              <a:tr h="370840">
                <a:tc>
                  <a:txBody>
                    <a:bodyPr/>
                    <a:lstStyle/>
                    <a:p>
                      <a:r>
                        <a:rPr lang="fr-CA" dirty="0" err="1" smtClean="0"/>
                        <a:t>patchHere</a:t>
                      </a:r>
                      <a:endParaRPr lang="fr-CA" dirty="0"/>
                    </a:p>
                  </a:txBody>
                  <a:tcPr/>
                </a:tc>
                <a:tc>
                  <a:txBody>
                    <a:bodyPr/>
                    <a:lstStyle/>
                    <a:p>
                      <a:r>
                        <a:rPr lang="fr-CA" dirty="0" smtClean="0"/>
                        <a:t>Patches </a:t>
                      </a:r>
                      <a:r>
                        <a:rPr lang="fr-CA" dirty="0" err="1" smtClean="0"/>
                        <a:t>here</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4036632942"/>
                  </a:ext>
                </a:extLst>
              </a:tr>
              <a:tr h="370840">
                <a:tc>
                  <a:txBody>
                    <a:bodyPr/>
                    <a:lstStyle/>
                    <a:p>
                      <a:r>
                        <a:rPr lang="fr-CA" dirty="0" err="1" smtClean="0"/>
                        <a:t>patchLeft</a:t>
                      </a:r>
                      <a:endParaRPr lang="fr-CA" dirty="0"/>
                    </a:p>
                  </a:txBody>
                  <a:tcPr/>
                </a:tc>
                <a:tc>
                  <a:txBody>
                    <a:bodyPr/>
                    <a:lstStyle/>
                    <a:p>
                      <a:r>
                        <a:rPr lang="fr-CA" dirty="0" smtClean="0"/>
                        <a:t>Patches on the </a:t>
                      </a:r>
                      <a:r>
                        <a:rPr lang="fr-CA" dirty="0" err="1" smtClean="0"/>
                        <a:t>left</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557347693"/>
                  </a:ext>
                </a:extLst>
              </a:tr>
              <a:tr h="370840">
                <a:tc>
                  <a:txBody>
                    <a:bodyPr/>
                    <a:lstStyle/>
                    <a:p>
                      <a:r>
                        <a:rPr lang="fr-CA" dirty="0" err="1" smtClean="0"/>
                        <a:t>patchRight</a:t>
                      </a:r>
                      <a:endParaRPr lang="fr-CA" dirty="0"/>
                    </a:p>
                  </a:txBody>
                  <a:tcPr/>
                </a:tc>
                <a:tc>
                  <a:txBody>
                    <a:bodyPr/>
                    <a:lstStyle/>
                    <a:p>
                      <a:r>
                        <a:rPr lang="fr-CA" dirty="0" smtClean="0"/>
                        <a:t>Patches on the right</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a16="http://schemas.microsoft.com/office/drawing/2014/main" val="790782766"/>
                  </a:ext>
                </a:extLst>
              </a:tr>
              <a:tr h="370840">
                <a:tc>
                  <a:txBody>
                    <a:bodyPr/>
                    <a:lstStyle/>
                    <a:p>
                      <a:r>
                        <a:rPr lang="fr-CA" dirty="0" err="1" smtClean="0"/>
                        <a:t>patchSet</a:t>
                      </a:r>
                      <a:endParaRPr lang="fr-CA" dirty="0"/>
                    </a:p>
                  </a:txBody>
                  <a:tcPr/>
                </a:tc>
                <a:tc>
                  <a:txBody>
                    <a:bodyPr/>
                    <a:lstStyle/>
                    <a:p>
                      <a:r>
                        <a:rPr lang="fr-CA" dirty="0" smtClean="0"/>
                        <a:t>Patch set</a:t>
                      </a:r>
                      <a:endParaRPr lang="fr-CA" dirty="0"/>
                    </a:p>
                  </a:txBody>
                  <a:tcPr/>
                </a:tc>
                <a:tc>
                  <a:txBody>
                    <a:bodyPr/>
                    <a:lstStyle/>
                    <a:p>
                      <a:endParaRPr lang="fr-CA" dirty="0"/>
                    </a:p>
                  </a:txBody>
                  <a:tcPr/>
                </a:tc>
                <a:extLst>
                  <a:ext uri="{0D108BD9-81ED-4DB2-BD59-A6C34878D82A}">
                    <a16:rowId xmlns:a16="http://schemas.microsoft.com/office/drawing/2014/main" val="3708466705"/>
                  </a:ext>
                </a:extLst>
              </a:tr>
              <a:tr h="370840">
                <a:tc>
                  <a:txBody>
                    <a:bodyPr/>
                    <a:lstStyle/>
                    <a:p>
                      <a:r>
                        <a:rPr lang="fr-CA" dirty="0" err="1" smtClean="0"/>
                        <a:t>pExist</a:t>
                      </a:r>
                      <a:endParaRPr lang="fr-CA" dirty="0"/>
                    </a:p>
                  </a:txBody>
                  <a:tcPr/>
                </a:tc>
                <a:tc>
                  <a:txBody>
                    <a:bodyPr/>
                    <a:lstStyle/>
                    <a:p>
                      <a:r>
                        <a:rPr lang="fr-CA" dirty="0" smtClean="0"/>
                        <a:t>Do the patches </a:t>
                      </a:r>
                      <a:r>
                        <a:rPr lang="fr-CA" dirty="0" err="1" smtClean="0"/>
                        <a:t>exist</a:t>
                      </a:r>
                      <a:r>
                        <a:rPr lang="fr-CA" dirty="0" smtClean="0"/>
                        <a:t>?</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a16="http://schemas.microsoft.com/office/drawing/2014/main" val="3708751449"/>
                  </a:ext>
                </a:extLst>
              </a:tr>
              <a:tr h="370840">
                <a:tc>
                  <a:txBody>
                    <a:bodyPr/>
                    <a:lstStyle/>
                    <a:p>
                      <a:r>
                        <a:rPr lang="fr-CA" dirty="0" err="1" smtClean="0"/>
                        <a:t>PxcorPycorFromCell</a:t>
                      </a:r>
                      <a:endParaRPr lang="fr-CA" dirty="0"/>
                    </a:p>
                  </a:txBody>
                  <a:tcPr/>
                </a:tc>
                <a:tc>
                  <a:txBody>
                    <a:bodyPr/>
                    <a:lstStyle/>
                    <a:p>
                      <a:r>
                        <a:rPr lang="en-US" dirty="0" smtClean="0"/>
                        <a:t>Patches coordinates from cells numbers</a:t>
                      </a:r>
                      <a:endParaRPr lang="fr-CA" dirty="0"/>
                    </a:p>
                  </a:txBody>
                  <a:tcPr/>
                </a:tc>
                <a:tc>
                  <a:txBody>
                    <a:bodyPr/>
                    <a:lstStyle/>
                    <a:p>
                      <a:endParaRPr lang="fr-CA" dirty="0"/>
                    </a:p>
                  </a:txBody>
                  <a:tcPr/>
                </a:tc>
                <a:extLst>
                  <a:ext uri="{0D108BD9-81ED-4DB2-BD59-A6C34878D82A}">
                    <a16:rowId xmlns:a16="http://schemas.microsoft.com/office/drawing/2014/main" val="1294873962"/>
                  </a:ext>
                </a:extLst>
              </a:tr>
              <a:tr h="370840">
                <a:tc>
                  <a:txBody>
                    <a:bodyPr/>
                    <a:lstStyle/>
                    <a:p>
                      <a:r>
                        <a:rPr lang="fr-CA" dirty="0" err="1" smtClean="0"/>
                        <a:t>randomPxcor</a:t>
                      </a:r>
                      <a:endParaRPr lang="fr-CA" dirty="0"/>
                    </a:p>
                  </a:txBody>
                  <a:tcPr/>
                </a:tc>
                <a:tc>
                  <a:txBody>
                    <a:bodyPr/>
                    <a:lstStyle/>
                    <a:p>
                      <a:r>
                        <a:rPr lang="fr-CA" dirty="0" err="1" smtClean="0"/>
                        <a:t>Random</a:t>
                      </a:r>
                      <a:r>
                        <a:rPr lang="fr-CA" dirty="0" smtClean="0"/>
                        <a:t> </a:t>
                      </a:r>
                      <a:r>
                        <a:rPr lang="fr-CA" dirty="0" err="1" smtClean="0"/>
                        <a:t>pxcor</a:t>
                      </a:r>
                      <a:endParaRPr lang="fr-CA" dirty="0"/>
                    </a:p>
                  </a:txBody>
                  <a:tcPr/>
                </a:tc>
                <a:tc>
                  <a:txBody>
                    <a:bodyPr/>
                    <a:lstStyle/>
                    <a:p>
                      <a:endParaRPr lang="fr-CA" dirty="0"/>
                    </a:p>
                  </a:txBody>
                  <a:tcPr/>
                </a:tc>
                <a:extLst>
                  <a:ext uri="{0D108BD9-81ED-4DB2-BD59-A6C34878D82A}">
                    <a16:rowId xmlns:a16="http://schemas.microsoft.com/office/drawing/2014/main" val="852883205"/>
                  </a:ext>
                </a:extLst>
              </a:tr>
              <a:tr h="370840">
                <a:tc>
                  <a:txBody>
                    <a:bodyPr/>
                    <a:lstStyle/>
                    <a:p>
                      <a:r>
                        <a:rPr lang="fr-CA" dirty="0" err="1" smtClean="0"/>
                        <a:t>randomPycor</a:t>
                      </a:r>
                      <a:endParaRPr lang="fr-CA" dirty="0"/>
                    </a:p>
                  </a:txBody>
                  <a:tcPr/>
                </a:tc>
                <a:tc>
                  <a:txBody>
                    <a:bodyPr/>
                    <a:lstStyle/>
                    <a:p>
                      <a:r>
                        <a:rPr lang="fr-CA" dirty="0" err="1" smtClean="0"/>
                        <a:t>Random</a:t>
                      </a:r>
                      <a:r>
                        <a:rPr lang="fr-CA" dirty="0" smtClean="0"/>
                        <a:t> </a:t>
                      </a:r>
                      <a:r>
                        <a:rPr lang="fr-CA" dirty="0" err="1" smtClean="0"/>
                        <a:t>pycor</a:t>
                      </a:r>
                      <a:endParaRPr lang="fr-CA" dirty="0"/>
                    </a:p>
                  </a:txBody>
                  <a:tcPr/>
                </a:tc>
                <a:tc>
                  <a:txBody>
                    <a:bodyPr/>
                    <a:lstStyle/>
                    <a:p>
                      <a:endParaRPr lang="fr-CA" dirty="0"/>
                    </a:p>
                  </a:txBody>
                  <a:tcPr/>
                </a:tc>
                <a:extLst>
                  <a:ext uri="{0D108BD9-81ED-4DB2-BD59-A6C34878D82A}">
                    <a16:rowId xmlns:a16="http://schemas.microsoft.com/office/drawing/2014/main" val="201784992"/>
                  </a:ext>
                </a:extLst>
              </a:tr>
              <a:tr h="370840">
                <a:tc>
                  <a:txBody>
                    <a:bodyPr/>
                    <a:lstStyle/>
                    <a:p>
                      <a:r>
                        <a:rPr lang="fr-CA" dirty="0" err="1" smtClean="0"/>
                        <a:t>randomXcor</a:t>
                      </a:r>
                      <a:endParaRPr lang="fr-CA" dirty="0"/>
                    </a:p>
                  </a:txBody>
                  <a:tcPr/>
                </a:tc>
                <a:tc>
                  <a:txBody>
                    <a:bodyPr/>
                    <a:lstStyle/>
                    <a:p>
                      <a:r>
                        <a:rPr lang="fr-CA" dirty="0" err="1" smtClean="0"/>
                        <a:t>Random</a:t>
                      </a:r>
                      <a:r>
                        <a:rPr lang="fr-CA" dirty="0" smtClean="0"/>
                        <a:t> </a:t>
                      </a:r>
                      <a:r>
                        <a:rPr lang="fr-CA" dirty="0" err="1" smtClean="0"/>
                        <a:t>xcor</a:t>
                      </a:r>
                      <a:endParaRPr lang="fr-CA" dirty="0"/>
                    </a:p>
                  </a:txBody>
                  <a:tcPr/>
                </a:tc>
                <a:tc>
                  <a:txBody>
                    <a:bodyPr/>
                    <a:lstStyle/>
                    <a:p>
                      <a:endParaRPr lang="fr-CA" dirty="0"/>
                    </a:p>
                  </a:txBody>
                  <a:tcPr/>
                </a:tc>
                <a:extLst>
                  <a:ext uri="{0D108BD9-81ED-4DB2-BD59-A6C34878D82A}">
                    <a16:rowId xmlns:a16="http://schemas.microsoft.com/office/drawing/2014/main" val="1190394604"/>
                  </a:ext>
                </a:extLst>
              </a:tr>
              <a:tr h="370840">
                <a:tc>
                  <a:txBody>
                    <a:bodyPr/>
                    <a:lstStyle/>
                    <a:p>
                      <a:r>
                        <a:rPr lang="fr-CA" dirty="0" err="1" smtClean="0"/>
                        <a:t>randomXYcor</a:t>
                      </a:r>
                      <a:endParaRPr lang="fr-CA" dirty="0"/>
                    </a:p>
                  </a:txBody>
                  <a:tcPr/>
                </a:tc>
                <a:tc>
                  <a:txBody>
                    <a:bodyPr/>
                    <a:lstStyle/>
                    <a:p>
                      <a:r>
                        <a:rPr lang="fr-CA" dirty="0" err="1" smtClean="0"/>
                        <a:t>Random</a:t>
                      </a:r>
                      <a:r>
                        <a:rPr lang="fr-CA" dirty="0" smtClean="0"/>
                        <a:t> </a:t>
                      </a:r>
                      <a:r>
                        <a:rPr lang="fr-CA" dirty="0" err="1" smtClean="0"/>
                        <a:t>turtles</a:t>
                      </a:r>
                      <a:r>
                        <a:rPr lang="fr-CA" dirty="0" smtClean="0"/>
                        <a:t> </a:t>
                      </a:r>
                      <a:r>
                        <a:rPr lang="fr-CA" dirty="0" err="1" smtClean="0"/>
                        <a:t>coordinates</a:t>
                      </a:r>
                      <a:endParaRPr lang="fr-CA" dirty="0"/>
                    </a:p>
                  </a:txBody>
                  <a:tcPr/>
                </a:tc>
                <a:tc>
                  <a:txBody>
                    <a:bodyPr/>
                    <a:lstStyle/>
                    <a:p>
                      <a:endParaRPr lang="fr-CA" dirty="0"/>
                    </a:p>
                  </a:txBody>
                  <a:tcPr/>
                </a:tc>
                <a:extLst>
                  <a:ext uri="{0D108BD9-81ED-4DB2-BD59-A6C34878D82A}">
                    <a16:rowId xmlns:a16="http://schemas.microsoft.com/office/drawing/2014/main" val="2052540645"/>
                  </a:ext>
                </a:extLst>
              </a:tr>
            </a:tbl>
          </a:graphicData>
        </a:graphic>
      </p:graphicFrame>
    </p:spTree>
    <p:extLst>
      <p:ext uri="{BB962C8B-B14F-4D97-AF65-F5344CB8AC3E}">
        <p14:creationId xmlns:p14="http://schemas.microsoft.com/office/powerpoint/2010/main" val="144281711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620268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err="1" smtClean="0"/>
                        <a:t>randomYcor</a:t>
                      </a:r>
                      <a:endParaRPr lang="fr-CA" dirty="0"/>
                    </a:p>
                  </a:txBody>
                  <a:tcPr/>
                </a:tc>
                <a:tc>
                  <a:txBody>
                    <a:bodyPr/>
                    <a:lstStyle/>
                    <a:p>
                      <a:r>
                        <a:rPr lang="fr-CA" dirty="0" err="1" smtClean="0"/>
                        <a:t>Random</a:t>
                      </a:r>
                      <a:r>
                        <a:rPr lang="fr-CA" dirty="0" smtClean="0"/>
                        <a:t> </a:t>
                      </a:r>
                      <a:r>
                        <a:rPr lang="fr-CA" dirty="0" err="1" smtClean="0"/>
                        <a:t>ycor</a:t>
                      </a:r>
                      <a:endParaRPr lang="fr-CA" dirty="0"/>
                    </a:p>
                  </a:txBody>
                  <a:tcPr/>
                </a:tc>
                <a:tc>
                  <a:txBody>
                    <a:bodyPr/>
                    <a:lstStyle/>
                    <a:p>
                      <a:endParaRPr lang="fr-CA" dirty="0"/>
                    </a:p>
                  </a:txBody>
                  <a:tcPr/>
                </a:tc>
                <a:extLst>
                  <a:ext uri="{0D108BD9-81ED-4DB2-BD59-A6C34878D82A}">
                    <a16:rowId xmlns:a16="http://schemas.microsoft.com/office/drawing/2014/main" val="4147643173"/>
                  </a:ext>
                </a:extLst>
              </a:tr>
              <a:tr h="370840">
                <a:tc>
                  <a:txBody>
                    <a:bodyPr/>
                    <a:lstStyle/>
                    <a:p>
                      <a:r>
                        <a:rPr lang="fr-CA" dirty="0" smtClean="0"/>
                        <a:t>raster2world</a:t>
                      </a:r>
                      <a:endParaRPr lang="fr-CA" dirty="0"/>
                    </a:p>
                  </a:txBody>
                  <a:tcPr/>
                </a:tc>
                <a:tc>
                  <a:txBody>
                    <a:bodyPr/>
                    <a:lstStyle/>
                    <a:p>
                      <a:r>
                        <a:rPr lang="en-US" dirty="0" smtClean="0"/>
                        <a:t>Convert a Raster* object into a </a:t>
                      </a:r>
                      <a:r>
                        <a:rPr lang="en-US" dirty="0" err="1" smtClean="0"/>
                        <a:t>worldMatrix</a:t>
                      </a:r>
                      <a:r>
                        <a:rPr lang="en-US" dirty="0" smtClean="0"/>
                        <a:t> or </a:t>
                      </a:r>
                      <a:r>
                        <a:rPr lang="en-US" dirty="0" err="1" smtClean="0"/>
                        <a:t>worldArray</a:t>
                      </a:r>
                      <a:r>
                        <a:rPr lang="en-US" dirty="0" smtClean="0"/>
                        <a:t> object</a:t>
                      </a:r>
                      <a:endParaRPr lang="fr-CA" dirty="0"/>
                    </a:p>
                  </a:txBody>
                  <a:tcPr/>
                </a:tc>
                <a:tc>
                  <a:txBody>
                    <a:bodyPr/>
                    <a:lstStyle/>
                    <a:p>
                      <a:endParaRPr lang="fr-CA" dirty="0"/>
                    </a:p>
                  </a:txBody>
                  <a:tcPr/>
                </a:tc>
                <a:extLst>
                  <a:ext uri="{0D108BD9-81ED-4DB2-BD59-A6C34878D82A}">
                    <a16:rowId xmlns:a16="http://schemas.microsoft.com/office/drawing/2014/main" val="1889781520"/>
                  </a:ext>
                </a:extLst>
              </a:tr>
              <a:tr h="370840">
                <a:tc>
                  <a:txBody>
                    <a:bodyPr/>
                    <a:lstStyle/>
                    <a:p>
                      <a:r>
                        <a:rPr lang="fr-CA" dirty="0" smtClean="0"/>
                        <a:t>right</a:t>
                      </a:r>
                      <a:endParaRPr lang="fr-CA" dirty="0"/>
                    </a:p>
                  </a:txBody>
                  <a:tcPr/>
                </a:tc>
                <a:tc>
                  <a:txBody>
                    <a:bodyPr/>
                    <a:lstStyle/>
                    <a:p>
                      <a:r>
                        <a:rPr lang="fr-CA" dirty="0" err="1" smtClean="0"/>
                        <a:t>Rotate</a:t>
                      </a:r>
                      <a:r>
                        <a:rPr lang="fr-CA" dirty="0" smtClean="0"/>
                        <a:t> to the right</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2143907086"/>
                  </a:ext>
                </a:extLst>
              </a:tr>
              <a:tr h="370840">
                <a:tc>
                  <a:txBody>
                    <a:bodyPr/>
                    <a:lstStyle/>
                    <a:p>
                      <a:r>
                        <a:rPr lang="fr-CA" dirty="0" err="1" smtClean="0"/>
                        <a:t>setXY</a:t>
                      </a:r>
                      <a:endParaRPr lang="fr-CA" dirty="0"/>
                    </a:p>
                  </a:txBody>
                  <a:tcPr/>
                </a:tc>
                <a:tc>
                  <a:txBody>
                    <a:bodyPr/>
                    <a:lstStyle/>
                    <a:p>
                      <a:r>
                        <a:rPr lang="fr-CA" dirty="0" smtClean="0"/>
                        <a:t>Set </a:t>
                      </a:r>
                      <a:r>
                        <a:rPr lang="fr-CA" dirty="0" err="1" smtClean="0"/>
                        <a:t>turtles</a:t>
                      </a:r>
                      <a:r>
                        <a:rPr lang="fr-CA" dirty="0" smtClean="0"/>
                        <a:t>’ locations </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3776933687"/>
                  </a:ext>
                </a:extLst>
              </a:tr>
              <a:tr h="370840">
                <a:tc>
                  <a:txBody>
                    <a:bodyPr/>
                    <a:lstStyle/>
                    <a:p>
                      <a:r>
                        <a:rPr lang="fr-CA" dirty="0" err="1" smtClean="0"/>
                        <a:t>sortOn</a:t>
                      </a:r>
                      <a:endParaRPr lang="fr-CA" dirty="0"/>
                    </a:p>
                  </a:txBody>
                  <a:tcPr/>
                </a:tc>
                <a:tc>
                  <a:txBody>
                    <a:bodyPr/>
                    <a:lstStyle/>
                    <a:p>
                      <a:r>
                        <a:rPr lang="fr-CA" dirty="0" smtClean="0"/>
                        <a:t>Sort agents </a:t>
                      </a:r>
                      <a:endParaRPr lang="fr-CA" dirty="0"/>
                    </a:p>
                  </a:txBody>
                  <a:tcPr/>
                </a:tc>
                <a:tc>
                  <a:txBody>
                    <a:bodyPr/>
                    <a:lstStyle/>
                    <a:p>
                      <a:endParaRPr lang="fr-CA" dirty="0"/>
                    </a:p>
                  </a:txBody>
                  <a:tcPr/>
                </a:tc>
                <a:extLst>
                  <a:ext uri="{0D108BD9-81ED-4DB2-BD59-A6C34878D82A}">
                    <a16:rowId xmlns:a16="http://schemas.microsoft.com/office/drawing/2014/main" val="2636289585"/>
                  </a:ext>
                </a:extLst>
              </a:tr>
              <a:tr h="370840">
                <a:tc>
                  <a:txBody>
                    <a:bodyPr/>
                    <a:lstStyle/>
                    <a:p>
                      <a:r>
                        <a:rPr lang="fr-CA" dirty="0" smtClean="0"/>
                        <a:t>spdf2turtles</a:t>
                      </a:r>
                      <a:endParaRPr lang="fr-CA" dirty="0"/>
                    </a:p>
                  </a:txBody>
                  <a:tcPr/>
                </a:tc>
                <a:tc>
                  <a:txBody>
                    <a:bodyPr/>
                    <a:lstStyle/>
                    <a:p>
                      <a:r>
                        <a:rPr lang="fr-CA" dirty="0" err="1" smtClean="0"/>
                        <a:t>From</a:t>
                      </a:r>
                      <a:r>
                        <a:rPr lang="fr-CA" dirty="0" smtClean="0"/>
                        <a:t> </a:t>
                      </a:r>
                      <a:r>
                        <a:rPr lang="fr-CA" dirty="0" err="1" smtClean="0"/>
                        <a:t>SpatialPointsDataFrame</a:t>
                      </a:r>
                      <a:r>
                        <a:rPr lang="fr-CA" dirty="0" smtClean="0"/>
                        <a:t> to </a:t>
                      </a:r>
                      <a:r>
                        <a:rPr lang="fr-CA" dirty="0" err="1" smtClean="0"/>
                        <a:t>agentMatrix</a:t>
                      </a:r>
                      <a:endParaRPr lang="fr-CA" dirty="0"/>
                    </a:p>
                  </a:txBody>
                  <a:tcPr/>
                </a:tc>
                <a:tc>
                  <a:txBody>
                    <a:bodyPr/>
                    <a:lstStyle/>
                    <a:p>
                      <a:endParaRPr lang="fr-CA" dirty="0"/>
                    </a:p>
                  </a:txBody>
                  <a:tcPr/>
                </a:tc>
                <a:extLst>
                  <a:ext uri="{0D108BD9-81ED-4DB2-BD59-A6C34878D82A}">
                    <a16:rowId xmlns:a16="http://schemas.microsoft.com/office/drawing/2014/main" val="4036632942"/>
                  </a:ext>
                </a:extLst>
              </a:tr>
              <a:tr h="370840">
                <a:tc>
                  <a:txBody>
                    <a:bodyPr/>
                    <a:lstStyle/>
                    <a:p>
                      <a:r>
                        <a:rPr lang="fr-CA" dirty="0" err="1" smtClean="0"/>
                        <a:t>sprout</a:t>
                      </a:r>
                      <a:endParaRPr lang="fr-CA" dirty="0"/>
                    </a:p>
                  </a:txBody>
                  <a:tcPr/>
                </a:tc>
                <a:tc>
                  <a:txBody>
                    <a:bodyPr/>
                    <a:lstStyle/>
                    <a:p>
                      <a:r>
                        <a:rPr lang="fr-CA" dirty="0" err="1" smtClean="0"/>
                        <a:t>Sprout</a:t>
                      </a:r>
                      <a:r>
                        <a:rPr lang="fr-CA" dirty="0" smtClean="0"/>
                        <a:t> new </a:t>
                      </a:r>
                      <a:r>
                        <a:rPr lang="fr-CA" dirty="0" err="1" smtClean="0"/>
                        <a:t>turtles</a:t>
                      </a:r>
                      <a:endParaRPr lang="fr-CA" dirty="0"/>
                    </a:p>
                  </a:txBody>
                  <a:tcPr/>
                </a:tc>
                <a:tc>
                  <a:txBody>
                    <a:bodyPr/>
                    <a:lstStyle/>
                    <a:p>
                      <a:r>
                        <a:rPr lang="fr-CA" dirty="0" smtClean="0"/>
                        <a:t>Population </a:t>
                      </a:r>
                      <a:r>
                        <a:rPr lang="fr-CA" dirty="0" err="1" smtClean="0"/>
                        <a:t>dynamics</a:t>
                      </a:r>
                      <a:endParaRPr lang="fr-CA" dirty="0"/>
                    </a:p>
                  </a:txBody>
                  <a:tcPr/>
                </a:tc>
                <a:extLst>
                  <a:ext uri="{0D108BD9-81ED-4DB2-BD59-A6C34878D82A}">
                    <a16:rowId xmlns:a16="http://schemas.microsoft.com/office/drawing/2014/main" val="2557347693"/>
                  </a:ext>
                </a:extLst>
              </a:tr>
              <a:tr h="370840">
                <a:tc>
                  <a:txBody>
                    <a:bodyPr/>
                    <a:lstStyle/>
                    <a:p>
                      <a:r>
                        <a:rPr lang="fr-CA" dirty="0" err="1" smtClean="0"/>
                        <a:t>stackWorlds</a:t>
                      </a:r>
                      <a:endParaRPr lang="fr-CA" dirty="0"/>
                    </a:p>
                  </a:txBody>
                  <a:tcPr/>
                </a:tc>
                <a:tc>
                  <a:txBody>
                    <a:bodyPr/>
                    <a:lstStyle/>
                    <a:p>
                      <a:r>
                        <a:rPr lang="fr-CA" dirty="0" err="1" smtClean="0"/>
                        <a:t>Stack</a:t>
                      </a:r>
                      <a:r>
                        <a:rPr lang="fr-CA" dirty="0" smtClean="0"/>
                        <a:t> </a:t>
                      </a:r>
                      <a:r>
                        <a:rPr lang="fr-CA" dirty="0" err="1" smtClean="0"/>
                        <a:t>worlds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a16="http://schemas.microsoft.com/office/drawing/2014/main" val="790782766"/>
                  </a:ext>
                </a:extLst>
              </a:tr>
              <a:tr h="370840">
                <a:tc>
                  <a:txBody>
                    <a:bodyPr/>
                    <a:lstStyle/>
                    <a:p>
                      <a:r>
                        <a:rPr lang="fr-CA" dirty="0" err="1" smtClean="0"/>
                        <a:t>subHeadings</a:t>
                      </a:r>
                      <a:endParaRPr lang="fr-CA" dirty="0"/>
                    </a:p>
                  </a:txBody>
                  <a:tcPr/>
                </a:tc>
                <a:tc>
                  <a:txBody>
                    <a:bodyPr/>
                    <a:lstStyle/>
                    <a:p>
                      <a:r>
                        <a:rPr lang="fr-CA" dirty="0" err="1" smtClean="0"/>
                        <a:t>Subtract</a:t>
                      </a:r>
                      <a:r>
                        <a:rPr lang="fr-CA" dirty="0" smtClean="0"/>
                        <a:t> </a:t>
                      </a:r>
                      <a:r>
                        <a:rPr lang="fr-CA" dirty="0" err="1" smtClean="0"/>
                        <a:t>headings</a:t>
                      </a:r>
                      <a:endParaRPr lang="fr-CA" dirty="0"/>
                    </a:p>
                  </a:txBody>
                  <a:tcPr/>
                </a:tc>
                <a:tc>
                  <a:txBody>
                    <a:bodyPr/>
                    <a:lstStyle/>
                    <a:p>
                      <a:endParaRPr lang="fr-CA" dirty="0"/>
                    </a:p>
                  </a:txBody>
                  <a:tcPr/>
                </a:tc>
                <a:extLst>
                  <a:ext uri="{0D108BD9-81ED-4DB2-BD59-A6C34878D82A}">
                    <a16:rowId xmlns:a16="http://schemas.microsoft.com/office/drawing/2014/main" val="3708466705"/>
                  </a:ext>
                </a:extLst>
              </a:tr>
              <a:tr h="370840">
                <a:tc>
                  <a:txBody>
                    <a:bodyPr/>
                    <a:lstStyle/>
                    <a:p>
                      <a:r>
                        <a:rPr lang="fr-CA" dirty="0" err="1" smtClean="0"/>
                        <a:t>tExist</a:t>
                      </a:r>
                      <a:endParaRPr lang="fr-CA" dirty="0"/>
                    </a:p>
                  </a:txBody>
                  <a:tcPr/>
                </a:tc>
                <a:tc>
                  <a:txBody>
                    <a:bodyPr/>
                    <a:lstStyle/>
                    <a:p>
                      <a:r>
                        <a:rPr lang="fr-CA" dirty="0" smtClean="0"/>
                        <a:t>Do the </a:t>
                      </a:r>
                      <a:r>
                        <a:rPr lang="fr-CA" dirty="0" err="1" smtClean="0"/>
                        <a:t>turtle</a:t>
                      </a:r>
                      <a:r>
                        <a:rPr lang="fr-CA" dirty="0" smtClean="0"/>
                        <a:t> </a:t>
                      </a:r>
                      <a:r>
                        <a:rPr lang="fr-CA" dirty="0" err="1" smtClean="0"/>
                        <a:t>exist</a:t>
                      </a:r>
                      <a:r>
                        <a:rPr lang="fr-CA" dirty="0" smtClean="0"/>
                        <a:t>?</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a16="http://schemas.microsoft.com/office/drawing/2014/main" val="3708751449"/>
                  </a:ext>
                </a:extLst>
              </a:tr>
              <a:tr h="370840">
                <a:tc>
                  <a:txBody>
                    <a:bodyPr/>
                    <a:lstStyle/>
                    <a:p>
                      <a:r>
                        <a:rPr lang="fr-CA" dirty="0" err="1" smtClean="0"/>
                        <a:t>towards</a:t>
                      </a:r>
                      <a:endParaRPr lang="fr-CA" dirty="0"/>
                    </a:p>
                  </a:txBody>
                  <a:tcPr/>
                </a:tc>
                <a:tc>
                  <a:txBody>
                    <a:bodyPr/>
                    <a:lstStyle/>
                    <a:p>
                      <a:r>
                        <a:rPr lang="fr-CA" dirty="0" smtClean="0"/>
                        <a:t>Directions </a:t>
                      </a:r>
                      <a:r>
                        <a:rPr lang="fr-CA" dirty="0" err="1" smtClean="0"/>
                        <a:t>towards</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1294873962"/>
                  </a:ext>
                </a:extLst>
              </a:tr>
              <a:tr h="370840">
                <a:tc>
                  <a:txBody>
                    <a:bodyPr/>
                    <a:lstStyle/>
                    <a:p>
                      <a:r>
                        <a:rPr lang="fr-CA" dirty="0" err="1" smtClean="0"/>
                        <a:t>turtle</a:t>
                      </a:r>
                      <a:endParaRPr lang="fr-CA" dirty="0"/>
                    </a:p>
                  </a:txBody>
                  <a:tcPr/>
                </a:tc>
                <a:tc>
                  <a:txBody>
                    <a:bodyPr/>
                    <a:lstStyle/>
                    <a:p>
                      <a:r>
                        <a:rPr lang="fr-CA" dirty="0" smtClean="0"/>
                        <a:t>Select </a:t>
                      </a:r>
                      <a:r>
                        <a:rPr lang="fr-CA" dirty="0" err="1" smtClean="0"/>
                        <a:t>turtles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852883205"/>
                  </a:ext>
                </a:extLst>
              </a:tr>
              <a:tr h="370840">
                <a:tc>
                  <a:txBody>
                    <a:bodyPr/>
                    <a:lstStyle/>
                    <a:p>
                      <a:r>
                        <a:rPr lang="fr-CA" dirty="0" smtClean="0"/>
                        <a:t>turtles2spdf</a:t>
                      </a:r>
                      <a:endParaRPr lang="fr-CA" dirty="0"/>
                    </a:p>
                  </a:txBody>
                  <a:tcPr/>
                </a:tc>
                <a:tc>
                  <a:txBody>
                    <a:bodyPr/>
                    <a:lstStyle/>
                    <a:p>
                      <a:r>
                        <a:rPr lang="fr-CA" dirty="0" err="1" smtClean="0"/>
                        <a:t>From</a:t>
                      </a:r>
                      <a:r>
                        <a:rPr lang="fr-CA" dirty="0" smtClean="0"/>
                        <a:t> </a:t>
                      </a:r>
                      <a:r>
                        <a:rPr lang="fr-CA" dirty="0" err="1" smtClean="0"/>
                        <a:t>agentMatrix</a:t>
                      </a:r>
                      <a:r>
                        <a:rPr lang="fr-CA" dirty="0" smtClean="0"/>
                        <a:t> to </a:t>
                      </a:r>
                      <a:r>
                        <a:rPr lang="fr-CA" dirty="0" err="1" smtClean="0"/>
                        <a:t>SpatialPointsDataFrame</a:t>
                      </a:r>
                      <a:endParaRPr lang="fr-CA" dirty="0"/>
                    </a:p>
                  </a:txBody>
                  <a:tcPr/>
                </a:tc>
                <a:tc>
                  <a:txBody>
                    <a:bodyPr/>
                    <a:lstStyle/>
                    <a:p>
                      <a:endParaRPr lang="fr-CA" dirty="0"/>
                    </a:p>
                  </a:txBody>
                  <a:tcPr/>
                </a:tc>
                <a:extLst>
                  <a:ext uri="{0D108BD9-81ED-4DB2-BD59-A6C34878D82A}">
                    <a16:rowId xmlns:a16="http://schemas.microsoft.com/office/drawing/2014/main" val="201784992"/>
                  </a:ext>
                </a:extLst>
              </a:tr>
              <a:tr h="370840">
                <a:tc>
                  <a:txBody>
                    <a:bodyPr/>
                    <a:lstStyle/>
                    <a:p>
                      <a:r>
                        <a:rPr lang="fr-CA" dirty="0" err="1" smtClean="0"/>
                        <a:t>turtlesAt</a:t>
                      </a:r>
                      <a:endParaRPr lang="fr-CA" dirty="0"/>
                    </a:p>
                  </a:txBody>
                  <a:tcPr/>
                </a:tc>
                <a:tc>
                  <a:txBody>
                    <a:bodyPr/>
                    <a:lstStyle/>
                    <a:p>
                      <a:r>
                        <a:rPr lang="fr-CA" dirty="0" err="1" smtClean="0"/>
                        <a:t>Turtles</a:t>
                      </a:r>
                      <a:r>
                        <a:rPr lang="fr-CA" dirty="0" smtClean="0"/>
                        <a:t> at </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1190394604"/>
                  </a:ext>
                </a:extLst>
              </a:tr>
              <a:tr h="370840">
                <a:tc>
                  <a:txBody>
                    <a:bodyPr/>
                    <a:lstStyle/>
                    <a:p>
                      <a:r>
                        <a:rPr lang="en-US" dirty="0" err="1" smtClean="0"/>
                        <a:t>turtleSet</a:t>
                      </a:r>
                      <a:endParaRPr lang="fr-CA" dirty="0"/>
                    </a:p>
                  </a:txBody>
                  <a:tcPr/>
                </a:tc>
                <a:tc>
                  <a:txBody>
                    <a:bodyPr/>
                    <a:lstStyle/>
                    <a:p>
                      <a:r>
                        <a:rPr lang="en-US" dirty="0" smtClean="0"/>
                        <a:t>Create a turtle </a:t>
                      </a:r>
                      <a:r>
                        <a:rPr lang="en-US" dirty="0" err="1" smtClean="0"/>
                        <a:t>agentset</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052540645"/>
                  </a:ext>
                </a:extLst>
              </a:tr>
            </a:tbl>
          </a:graphicData>
        </a:graphic>
      </p:graphicFrame>
    </p:spTree>
    <p:extLst>
      <p:ext uri="{BB962C8B-B14F-4D97-AF65-F5344CB8AC3E}">
        <p14:creationId xmlns:p14="http://schemas.microsoft.com/office/powerpoint/2010/main" val="386507740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360680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err="1" smtClean="0"/>
                        <a:t>turtlesOn</a:t>
                      </a:r>
                      <a:endParaRPr lang="fr-CA" dirty="0"/>
                    </a:p>
                  </a:txBody>
                  <a:tcPr/>
                </a:tc>
                <a:tc>
                  <a:txBody>
                    <a:bodyPr/>
                    <a:lstStyle/>
                    <a:p>
                      <a:r>
                        <a:rPr lang="fr-CA" dirty="0" err="1" smtClean="0"/>
                        <a:t>Turtles</a:t>
                      </a:r>
                      <a:r>
                        <a:rPr lang="fr-CA" dirty="0" smtClean="0"/>
                        <a:t> on</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4147643173"/>
                  </a:ext>
                </a:extLst>
              </a:tr>
              <a:tr h="370840">
                <a:tc>
                  <a:txBody>
                    <a:bodyPr/>
                    <a:lstStyle/>
                    <a:p>
                      <a:r>
                        <a:rPr lang="fr-CA" dirty="0" err="1" smtClean="0"/>
                        <a:t>turtlesOwn</a:t>
                      </a:r>
                      <a:endParaRPr lang="fr-CA" dirty="0"/>
                    </a:p>
                  </a:txBody>
                  <a:tcPr/>
                </a:tc>
                <a:tc>
                  <a:txBody>
                    <a:bodyPr/>
                    <a:lstStyle/>
                    <a:p>
                      <a:r>
                        <a:rPr lang="fr-CA" dirty="0" smtClean="0"/>
                        <a:t>New </a:t>
                      </a:r>
                      <a:r>
                        <a:rPr lang="fr-CA" dirty="0" err="1" smtClean="0"/>
                        <a:t>turtles</a:t>
                      </a:r>
                      <a:r>
                        <a:rPr lang="fr-CA" dirty="0" smtClean="0"/>
                        <a:t> variable </a:t>
                      </a:r>
                      <a:endParaRPr lang="fr-CA" dirty="0"/>
                    </a:p>
                  </a:txBody>
                  <a:tcPr/>
                </a:tc>
                <a:tc>
                  <a:txBody>
                    <a:bodyPr/>
                    <a:lstStyle/>
                    <a:p>
                      <a:endParaRPr lang="fr-CA" dirty="0"/>
                    </a:p>
                  </a:txBody>
                  <a:tcPr/>
                </a:tc>
                <a:extLst>
                  <a:ext uri="{0D108BD9-81ED-4DB2-BD59-A6C34878D82A}">
                    <a16:rowId xmlns:a16="http://schemas.microsoft.com/office/drawing/2014/main" val="1889781520"/>
                  </a:ext>
                </a:extLst>
              </a:tr>
              <a:tr h="370840">
                <a:tc>
                  <a:txBody>
                    <a:bodyPr/>
                    <a:lstStyle/>
                    <a:p>
                      <a:r>
                        <a:rPr lang="fr-CA" dirty="0" err="1" smtClean="0"/>
                        <a:t>uphill</a:t>
                      </a:r>
                      <a:endParaRPr lang="fr-CA" dirty="0"/>
                    </a:p>
                  </a:txBody>
                  <a:tcPr/>
                </a:tc>
                <a:tc>
                  <a:txBody>
                    <a:bodyPr/>
                    <a:lstStyle/>
                    <a:p>
                      <a:r>
                        <a:rPr lang="fr-CA" dirty="0" smtClean="0"/>
                        <a:t>Move </a:t>
                      </a:r>
                      <a:r>
                        <a:rPr lang="fr-CA" dirty="0" err="1" smtClean="0"/>
                        <a:t>uphill</a:t>
                      </a:r>
                      <a:r>
                        <a:rPr lang="fr-CA" dirty="0" smtClean="0"/>
                        <a:t> </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2143907086"/>
                  </a:ext>
                </a:extLst>
              </a:tr>
              <a:tr h="370840">
                <a:tc>
                  <a:txBody>
                    <a:bodyPr/>
                    <a:lstStyle/>
                    <a:p>
                      <a:r>
                        <a:rPr lang="fr-CA" dirty="0" err="1" smtClean="0"/>
                        <a:t>withMax</a:t>
                      </a:r>
                      <a:endParaRPr lang="fr-CA" dirty="0"/>
                    </a:p>
                  </a:txBody>
                  <a:tcPr/>
                </a:tc>
                <a:tc>
                  <a:txBody>
                    <a:bodyPr/>
                    <a:lstStyle/>
                    <a:p>
                      <a:r>
                        <a:rPr lang="fr-CA" dirty="0" smtClean="0"/>
                        <a:t>Agents </a:t>
                      </a:r>
                      <a:r>
                        <a:rPr lang="fr-CA" dirty="0" err="1" smtClean="0"/>
                        <a:t>with</a:t>
                      </a:r>
                      <a:r>
                        <a:rPr lang="fr-CA" dirty="0" smtClean="0"/>
                        <a:t> maximum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3776933687"/>
                  </a:ext>
                </a:extLst>
              </a:tr>
              <a:tr h="370840">
                <a:tc>
                  <a:txBody>
                    <a:bodyPr/>
                    <a:lstStyle/>
                    <a:p>
                      <a:r>
                        <a:rPr lang="fr-CA" dirty="0" err="1" smtClean="0"/>
                        <a:t>withMin</a:t>
                      </a:r>
                      <a:endParaRPr lang="fr-CA" dirty="0"/>
                    </a:p>
                  </a:txBody>
                  <a:tcPr/>
                </a:tc>
                <a:tc>
                  <a:txBody>
                    <a:bodyPr/>
                    <a:lstStyle/>
                    <a:p>
                      <a:r>
                        <a:rPr lang="fr-CA" dirty="0" smtClean="0"/>
                        <a:t>Agents </a:t>
                      </a:r>
                      <a:r>
                        <a:rPr lang="fr-CA" dirty="0" err="1" smtClean="0"/>
                        <a:t>with</a:t>
                      </a:r>
                      <a:r>
                        <a:rPr lang="fr-CA" dirty="0" smtClean="0"/>
                        <a:t> minimum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636289585"/>
                  </a:ext>
                </a:extLst>
              </a:tr>
              <a:tr h="370840">
                <a:tc>
                  <a:txBody>
                    <a:bodyPr/>
                    <a:lstStyle/>
                    <a:p>
                      <a:r>
                        <a:rPr lang="en-US" dirty="0" smtClean="0"/>
                        <a:t>world2raster</a:t>
                      </a:r>
                      <a:endParaRPr lang="fr-CA" dirty="0"/>
                    </a:p>
                  </a:txBody>
                  <a:tcPr/>
                </a:tc>
                <a:tc>
                  <a:txBody>
                    <a:bodyPr/>
                    <a:lstStyle/>
                    <a:p>
                      <a:r>
                        <a:rPr lang="en-US" dirty="0" smtClean="0"/>
                        <a:t>Convert a </a:t>
                      </a:r>
                      <a:r>
                        <a:rPr lang="en-US" dirty="0" err="1" smtClean="0"/>
                        <a:t>worldMatrix</a:t>
                      </a:r>
                      <a:r>
                        <a:rPr lang="en-US" dirty="0" smtClean="0"/>
                        <a:t> or </a:t>
                      </a:r>
                      <a:r>
                        <a:rPr lang="en-US" dirty="0" err="1" smtClean="0"/>
                        <a:t>worldArray</a:t>
                      </a:r>
                      <a:r>
                        <a:rPr lang="en-US" dirty="0" smtClean="0"/>
                        <a:t> object into a Raster* object</a:t>
                      </a:r>
                      <a:endParaRPr lang="fr-CA" dirty="0"/>
                    </a:p>
                  </a:txBody>
                  <a:tcPr/>
                </a:tc>
                <a:tc>
                  <a:txBody>
                    <a:bodyPr/>
                    <a:lstStyle/>
                    <a:p>
                      <a:endParaRPr lang="fr-CA" dirty="0"/>
                    </a:p>
                  </a:txBody>
                  <a:tcPr/>
                </a:tc>
                <a:extLst>
                  <a:ext uri="{0D108BD9-81ED-4DB2-BD59-A6C34878D82A}">
                    <a16:rowId xmlns:a16="http://schemas.microsoft.com/office/drawing/2014/main" val="4036632942"/>
                  </a:ext>
                </a:extLst>
              </a:tr>
              <a:tr h="370840">
                <a:tc>
                  <a:txBody>
                    <a:bodyPr/>
                    <a:lstStyle/>
                    <a:p>
                      <a:r>
                        <a:rPr lang="fr-CA" dirty="0" err="1" smtClean="0"/>
                        <a:t>worldHeight</a:t>
                      </a:r>
                      <a:endParaRPr lang="fr-CA" dirty="0"/>
                    </a:p>
                  </a:txBody>
                  <a:tcPr/>
                </a:tc>
                <a:tc>
                  <a:txBody>
                    <a:bodyPr/>
                    <a:lstStyle/>
                    <a:p>
                      <a:r>
                        <a:rPr lang="fr-CA" dirty="0" smtClean="0"/>
                        <a:t>World </a:t>
                      </a:r>
                      <a:r>
                        <a:rPr lang="fr-CA" dirty="0" err="1" smtClean="0"/>
                        <a:t>height</a:t>
                      </a:r>
                      <a:endParaRPr lang="fr-CA" dirty="0"/>
                    </a:p>
                  </a:txBody>
                  <a:tcPr/>
                </a:tc>
                <a:tc>
                  <a:txBody>
                    <a:bodyPr/>
                    <a:lstStyle/>
                    <a:p>
                      <a:endParaRPr lang="fr-CA" dirty="0"/>
                    </a:p>
                  </a:txBody>
                  <a:tcPr/>
                </a:tc>
                <a:extLst>
                  <a:ext uri="{0D108BD9-81ED-4DB2-BD59-A6C34878D82A}">
                    <a16:rowId xmlns:a16="http://schemas.microsoft.com/office/drawing/2014/main" val="2557347693"/>
                  </a:ext>
                </a:extLst>
              </a:tr>
              <a:tr h="370840">
                <a:tc>
                  <a:txBody>
                    <a:bodyPr/>
                    <a:lstStyle/>
                    <a:p>
                      <a:r>
                        <a:rPr lang="fr-CA" dirty="0" err="1" smtClean="0"/>
                        <a:t>worldWidth</a:t>
                      </a:r>
                      <a:endParaRPr lang="fr-CA" dirty="0"/>
                    </a:p>
                  </a:txBody>
                  <a:tcPr/>
                </a:tc>
                <a:tc>
                  <a:txBody>
                    <a:bodyPr/>
                    <a:lstStyle/>
                    <a:p>
                      <a:r>
                        <a:rPr lang="fr-CA" dirty="0" smtClean="0"/>
                        <a:t>World </a:t>
                      </a:r>
                      <a:r>
                        <a:rPr lang="fr-CA" dirty="0" err="1" smtClean="0"/>
                        <a:t>width</a:t>
                      </a:r>
                      <a:r>
                        <a:rPr lang="fr-CA" dirty="0" smtClean="0"/>
                        <a:t> </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a16="http://schemas.microsoft.com/office/drawing/2014/main" val="790782766"/>
                  </a:ext>
                </a:extLst>
              </a:tr>
            </a:tbl>
          </a:graphicData>
        </a:graphic>
      </p:graphicFrame>
    </p:spTree>
    <p:extLst>
      <p:ext uri="{BB962C8B-B14F-4D97-AF65-F5344CB8AC3E}">
        <p14:creationId xmlns:p14="http://schemas.microsoft.com/office/powerpoint/2010/main" val="381455547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sp>
        <p:nvSpPr>
          <p:cNvPr id="3" name="Espace réservé du contenu 2"/>
          <p:cNvSpPr>
            <a:spLocks noGrp="1"/>
          </p:cNvSpPr>
          <p:nvPr>
            <p:ph idx="1"/>
          </p:nvPr>
        </p:nvSpPr>
        <p:spPr>
          <a:xfrm>
            <a:off x="677334" y="1930400"/>
            <a:ext cx="9273490" cy="5120640"/>
          </a:xfrm>
        </p:spPr>
        <p:txBody>
          <a:bodyPr>
            <a:normAutofit/>
          </a:bodyPr>
          <a:lstStyle/>
          <a:p>
            <a:r>
              <a:rPr lang="fr-FR" sz="2400" dirty="0"/>
              <a:t>Ressources</a:t>
            </a:r>
          </a:p>
          <a:p>
            <a:pPr lvl="1"/>
            <a:r>
              <a:rPr lang="fr-FR" sz="2000" dirty="0" err="1"/>
              <a:t>Beginner</a:t>
            </a:r>
            <a:r>
              <a:rPr lang="fr-FR" sz="2000" dirty="0"/>
              <a:t> guide</a:t>
            </a:r>
          </a:p>
          <a:p>
            <a:pPr lvl="1"/>
            <a:r>
              <a:rPr lang="fr-FR" sz="2000" dirty="0" err="1"/>
              <a:t>Dictionnary</a:t>
            </a:r>
            <a:r>
              <a:rPr lang="fr-FR" sz="2000" dirty="0"/>
              <a:t> </a:t>
            </a:r>
            <a:r>
              <a:rPr lang="fr-FR" sz="2000" dirty="0" err="1"/>
              <a:t>NetLogo</a:t>
            </a:r>
            <a:r>
              <a:rPr lang="fr-FR" sz="2000" dirty="0"/>
              <a:t> &lt;=&gt; </a:t>
            </a:r>
            <a:r>
              <a:rPr lang="fr-FR" sz="2000" dirty="0" err="1"/>
              <a:t>NetLogoR</a:t>
            </a:r>
            <a:endParaRPr lang="fr-FR" sz="2000" dirty="0"/>
          </a:p>
          <a:p>
            <a:endParaRPr lang="fr-FR" sz="2400" dirty="0"/>
          </a:p>
          <a:p>
            <a:r>
              <a:rPr lang="fr-FR" sz="2400" dirty="0" smtClean="0"/>
              <a:t>3 </a:t>
            </a:r>
            <a:r>
              <a:rPr lang="fr-FR" sz="2400" dirty="0"/>
              <a:t>model </a:t>
            </a:r>
            <a:r>
              <a:rPr lang="fr-FR" sz="2400" dirty="0" err="1"/>
              <a:t>examples</a:t>
            </a:r>
            <a:endParaRPr lang="fr-FR" sz="2400" dirty="0"/>
          </a:p>
          <a:p>
            <a:pPr lvl="1"/>
            <a:r>
              <a:rPr lang="fr-FR" sz="2000" dirty="0" err="1"/>
              <a:t>Butterfly</a:t>
            </a:r>
            <a:r>
              <a:rPr lang="fr-FR" sz="2000" dirty="0"/>
              <a:t> </a:t>
            </a:r>
            <a:r>
              <a:rPr lang="fr-FR" sz="2000" dirty="0" err="1"/>
              <a:t>Hilltopping</a:t>
            </a:r>
            <a:endParaRPr lang="fr-FR" sz="2000" dirty="0"/>
          </a:p>
          <a:p>
            <a:pPr lvl="1"/>
            <a:r>
              <a:rPr lang="fr-FR" sz="2000" dirty="0" err="1"/>
              <a:t>Ants</a:t>
            </a:r>
            <a:endParaRPr lang="fr-FR" sz="2000" dirty="0"/>
          </a:p>
          <a:p>
            <a:pPr lvl="1"/>
            <a:r>
              <a:rPr lang="fr-FR" sz="2000" dirty="0"/>
              <a:t>Wolf </a:t>
            </a:r>
            <a:r>
              <a:rPr lang="fr-FR" sz="2000" dirty="0" err="1"/>
              <a:t>Sheep</a:t>
            </a:r>
            <a:r>
              <a:rPr lang="fr-FR" sz="2000" dirty="0"/>
              <a:t> </a:t>
            </a:r>
            <a:r>
              <a:rPr lang="fr-FR" sz="2000" dirty="0" err="1" smtClean="0"/>
              <a:t>Predation</a:t>
            </a:r>
            <a:endParaRPr lang="fr-FR" sz="2000" dirty="0"/>
          </a:p>
        </p:txBody>
      </p:sp>
    </p:spTree>
    <p:extLst>
      <p:ext uri="{BB962C8B-B14F-4D97-AF65-F5344CB8AC3E}">
        <p14:creationId xmlns:p14="http://schemas.microsoft.com/office/powerpoint/2010/main" val="3949882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grpSp>
        <p:nvGrpSpPr>
          <p:cNvPr id="7" name="Groupe 6"/>
          <p:cNvGrpSpPr/>
          <p:nvPr/>
        </p:nvGrpSpPr>
        <p:grpSpPr>
          <a:xfrm>
            <a:off x="2582694" y="1590602"/>
            <a:ext cx="5837334" cy="4590119"/>
            <a:chOff x="1647273" y="1804404"/>
            <a:chExt cx="5292587" cy="4302744"/>
          </a:xfrm>
        </p:grpSpPr>
        <p:cxnSp>
          <p:nvCxnSpPr>
            <p:cNvPr id="8" name="Connecteur droit avec flèche 7"/>
            <p:cNvCxnSpPr>
              <a:endCxn id="12" idx="1"/>
            </p:cNvCxnSpPr>
            <p:nvPr/>
          </p:nvCxnSpPr>
          <p:spPr>
            <a:xfrm>
              <a:off x="2943417" y="4142729"/>
              <a:ext cx="934550"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 name="Ellipse 8"/>
            <p:cNvSpPr/>
            <p:nvPr/>
          </p:nvSpPr>
          <p:spPr>
            <a:xfrm>
              <a:off x="4065891" y="2558554"/>
              <a:ext cx="1440160" cy="720080"/>
            </a:xfrm>
            <a:prstGeom prst="ellipse">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ZoneTexte 9"/>
            <p:cNvSpPr txBox="1"/>
            <p:nvPr/>
          </p:nvSpPr>
          <p:spPr>
            <a:xfrm>
              <a:off x="4065891" y="2733928"/>
              <a:ext cx="1440160" cy="369332"/>
            </a:xfrm>
            <a:prstGeom prst="rect">
              <a:avLst/>
            </a:prstGeom>
            <a:noFill/>
          </p:spPr>
          <p:txBody>
            <a:bodyPr wrap="square" rtlCol="0">
              <a:spAutoFit/>
            </a:bodyPr>
            <a:lstStyle/>
            <a:p>
              <a:pPr algn="ctr"/>
              <a:r>
                <a:rPr lang="fr-FR" dirty="0" err="1" smtClean="0"/>
                <a:t>Butterflies</a:t>
              </a:r>
              <a:endParaRPr lang="fr-FR" dirty="0"/>
            </a:p>
          </p:txBody>
        </p:sp>
        <p:sp>
          <p:nvSpPr>
            <p:cNvPr id="11" name="Rectangle 10"/>
            <p:cNvSpPr/>
            <p:nvPr/>
          </p:nvSpPr>
          <p:spPr>
            <a:xfrm>
              <a:off x="3885871" y="3782690"/>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2" name="ZoneTexte 11"/>
            <p:cNvSpPr txBox="1"/>
            <p:nvPr/>
          </p:nvSpPr>
          <p:spPr>
            <a:xfrm>
              <a:off x="3877967" y="3958063"/>
              <a:ext cx="1808103" cy="369332"/>
            </a:xfrm>
            <a:prstGeom prst="rect">
              <a:avLst/>
            </a:prstGeom>
            <a:noFill/>
          </p:spPr>
          <p:txBody>
            <a:bodyPr wrap="square" rtlCol="0">
              <a:spAutoFit/>
            </a:bodyPr>
            <a:lstStyle/>
            <a:p>
              <a:pPr algn="ctr"/>
              <a:r>
                <a:rPr lang="fr-FR" dirty="0" smtClean="0"/>
                <a:t>MOVEMENT</a:t>
              </a:r>
              <a:endParaRPr lang="fr-FR" dirty="0"/>
            </a:p>
          </p:txBody>
        </p:sp>
        <p:cxnSp>
          <p:nvCxnSpPr>
            <p:cNvPr id="13" name="Connecteur droit avec flèche 12"/>
            <p:cNvCxnSpPr>
              <a:stCxn id="9" idx="4"/>
              <a:endCxn id="11" idx="0"/>
            </p:cNvCxnSpPr>
            <p:nvPr/>
          </p:nvCxnSpPr>
          <p:spPr>
            <a:xfrm>
              <a:off x="4785971" y="3278634"/>
              <a:ext cx="0" cy="50405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4" name="Connecteur en angle 13"/>
            <p:cNvCxnSpPr>
              <a:stCxn id="11" idx="2"/>
              <a:endCxn id="9" idx="0"/>
            </p:cNvCxnSpPr>
            <p:nvPr/>
          </p:nvCxnSpPr>
          <p:spPr>
            <a:xfrm rot="5400000" flipH="1">
              <a:off x="3813863" y="3530662"/>
              <a:ext cx="1944216" cy="12700"/>
            </a:xfrm>
            <a:prstGeom prst="bentConnector5">
              <a:avLst>
                <a:gd name="adj1" fmla="val -30299"/>
                <a:gd name="adj2" fmla="val -16312598"/>
                <a:gd name="adj3" fmla="val 117332"/>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5" name="ZoneTexte 14"/>
            <p:cNvSpPr txBox="1"/>
            <p:nvPr/>
          </p:nvSpPr>
          <p:spPr>
            <a:xfrm>
              <a:off x="5686070" y="1804404"/>
              <a:ext cx="1253790" cy="369332"/>
            </a:xfrm>
            <a:prstGeom prst="rect">
              <a:avLst/>
            </a:prstGeom>
            <a:noFill/>
          </p:spPr>
          <p:txBody>
            <a:bodyPr wrap="square" rtlCol="0">
              <a:spAutoFit/>
            </a:bodyPr>
            <a:lstStyle/>
            <a:p>
              <a:r>
                <a:rPr lang="fr-CA" dirty="0" err="1" smtClean="0"/>
                <a:t>Repeat</a:t>
              </a:r>
              <a:endParaRPr lang="fr-FR" dirty="0"/>
            </a:p>
          </p:txBody>
        </p:sp>
        <p:sp>
          <p:nvSpPr>
            <p:cNvPr id="16" name="Organigramme : Données 15"/>
            <p:cNvSpPr/>
            <p:nvPr/>
          </p:nvSpPr>
          <p:spPr>
            <a:xfrm>
              <a:off x="1791289" y="3785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ZoneTexte 16"/>
            <p:cNvSpPr txBox="1"/>
            <p:nvPr/>
          </p:nvSpPr>
          <p:spPr>
            <a:xfrm>
              <a:off x="1867248" y="3993266"/>
              <a:ext cx="1440160" cy="369332"/>
            </a:xfrm>
            <a:prstGeom prst="rect">
              <a:avLst/>
            </a:prstGeom>
            <a:noFill/>
          </p:spPr>
          <p:txBody>
            <a:bodyPr wrap="square" rtlCol="0">
              <a:spAutoFit/>
            </a:bodyPr>
            <a:lstStyle/>
            <a:p>
              <a:pPr algn="ctr"/>
              <a:r>
                <a:rPr lang="en-US" b="1" dirty="0" smtClean="0"/>
                <a:t>Habitat</a:t>
              </a:r>
              <a:endParaRPr lang="en-US" b="1" dirty="0"/>
            </a:p>
          </p:txBody>
        </p:sp>
        <p:pic>
          <p:nvPicPr>
            <p:cNvPr id="18" name="Image 1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47273" y="4533602"/>
              <a:ext cx="1577056" cy="1573546"/>
            </a:xfrm>
            <a:prstGeom prst="rect">
              <a:avLst/>
            </a:prstGeom>
          </p:spPr>
        </p:pic>
      </p:grpSp>
      <p:sp>
        <p:nvSpPr>
          <p:cNvPr id="20" name="ZoneTexte 19"/>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a:t>
            </a:r>
            <a:r>
              <a:rPr lang="fr-FR" dirty="0" smtClean="0">
                <a:latin typeface="Times New Roman" panose="02020603050405020304" pitchFamily="18" charset="0"/>
                <a:cs typeface="Times New Roman" panose="02020603050405020304" pitchFamily="18" charset="0"/>
              </a:rPr>
              <a:t>Grimm, 2012</a:t>
            </a:r>
            <a:endParaRPr lang="fr-F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55215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Why</a:t>
            </a:r>
            <a:r>
              <a:rPr lang="fr-CA" dirty="0" smtClean="0"/>
              <a:t> </a:t>
            </a:r>
            <a:r>
              <a:rPr lang="fr-CA" dirty="0" err="1" smtClean="0"/>
              <a:t>NetLogoR</a:t>
            </a:r>
            <a:r>
              <a:rPr lang="fr-CA" dirty="0" smtClean="0"/>
              <a:t>?</a:t>
            </a:r>
            <a:endParaRPr lang="fr-CA" dirty="0"/>
          </a:p>
        </p:txBody>
      </p:sp>
      <p:sp>
        <p:nvSpPr>
          <p:cNvPr id="3" name="Espace réservé du contenu 2"/>
          <p:cNvSpPr>
            <a:spLocks noGrp="1"/>
          </p:cNvSpPr>
          <p:nvPr>
            <p:ph idx="1"/>
          </p:nvPr>
        </p:nvSpPr>
        <p:spPr>
          <a:xfrm>
            <a:off x="677334" y="2160589"/>
            <a:ext cx="9144398" cy="3880773"/>
          </a:xfrm>
        </p:spPr>
        <p:txBody>
          <a:bodyPr>
            <a:normAutofit lnSpcReduction="10000"/>
          </a:bodyPr>
          <a:lstStyle/>
          <a:p>
            <a:r>
              <a:rPr lang="en-US" sz="2400" dirty="0"/>
              <a:t>Benefits from </a:t>
            </a:r>
            <a:r>
              <a:rPr lang="en-US" sz="2400" dirty="0" err="1"/>
              <a:t>NetLogo</a:t>
            </a:r>
            <a:endParaRPr lang="en-US" sz="2400" dirty="0"/>
          </a:p>
          <a:p>
            <a:pPr lvl="1"/>
            <a:r>
              <a:rPr lang="en-US" sz="2200" dirty="0"/>
              <a:t>Efficient framework</a:t>
            </a:r>
          </a:p>
          <a:p>
            <a:pPr lvl="1"/>
            <a:r>
              <a:rPr lang="en-US" sz="2200" dirty="0"/>
              <a:t>Easy and fast </a:t>
            </a:r>
            <a:r>
              <a:rPr lang="en-US" sz="2200" dirty="0" smtClean="0"/>
              <a:t>learning</a:t>
            </a:r>
          </a:p>
          <a:p>
            <a:pPr lvl="1"/>
            <a:endParaRPr lang="en-US" sz="2200" dirty="0"/>
          </a:p>
          <a:p>
            <a:r>
              <a:rPr lang="en-US" sz="2400" dirty="0"/>
              <a:t>Benefits to be on R</a:t>
            </a:r>
          </a:p>
          <a:p>
            <a:pPr lvl="1"/>
            <a:r>
              <a:rPr lang="en-US" sz="2200" dirty="0"/>
              <a:t>Reduce mental switching cost between </a:t>
            </a:r>
            <a:r>
              <a:rPr lang="en-US" sz="2200" dirty="0" smtClean="0"/>
              <a:t>software to later analyze results on R</a:t>
            </a:r>
            <a:endParaRPr lang="en-US" sz="2200" dirty="0"/>
          </a:p>
          <a:p>
            <a:pPr lvl="1"/>
            <a:r>
              <a:rPr lang="en-US" sz="2200" dirty="0"/>
              <a:t>Can use multiple classes</a:t>
            </a:r>
          </a:p>
          <a:p>
            <a:pPr lvl="1"/>
            <a:r>
              <a:rPr lang="en-US" sz="2200" dirty="0"/>
              <a:t>Access to lots of packages and functions</a:t>
            </a:r>
          </a:p>
          <a:p>
            <a:endParaRPr lang="fr-CA" dirty="0"/>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5818" y="1127184"/>
            <a:ext cx="803216" cy="803216"/>
          </a:xfrm>
          <a:prstGeom prst="rect">
            <a:avLst/>
          </a:prstGeom>
        </p:spPr>
      </p:pic>
      <p:pic>
        <p:nvPicPr>
          <p:cNvPr id="6" name="Imag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69902" y="1193113"/>
            <a:ext cx="866423" cy="671358"/>
          </a:xfrm>
          <a:prstGeom prst="rect">
            <a:avLst/>
          </a:prstGeom>
        </p:spPr>
      </p:pic>
      <p:sp>
        <p:nvSpPr>
          <p:cNvPr id="8" name="ZoneTexte 7"/>
          <p:cNvSpPr txBox="1"/>
          <p:nvPr/>
        </p:nvSpPr>
        <p:spPr>
          <a:xfrm>
            <a:off x="8313028" y="6104961"/>
            <a:ext cx="3685335" cy="584775"/>
          </a:xfrm>
          <a:prstGeom prst="rect">
            <a:avLst/>
          </a:prstGeom>
          <a:noFill/>
        </p:spPr>
        <p:txBody>
          <a:bodyPr wrap="square" rtlCol="0">
            <a:spAutoFit/>
          </a:bodyPr>
          <a:lstStyle/>
          <a:p>
            <a:pPr algn="r"/>
            <a:r>
              <a:rPr lang="fr-FR" sz="1600" dirty="0" err="1" smtClean="0">
                <a:latin typeface="Times New Roman" panose="02020603050405020304" pitchFamily="18" charset="0"/>
                <a:cs typeface="Times New Roman" panose="02020603050405020304" pitchFamily="18" charset="0"/>
              </a:rPr>
              <a:t>Bauduin</a:t>
            </a:r>
            <a:r>
              <a:rPr lang="fr-FR" sz="1600" dirty="0" smtClean="0">
                <a:latin typeface="Times New Roman" panose="02020603050405020304" pitchFamily="18" charset="0"/>
                <a:cs typeface="Times New Roman" panose="02020603050405020304" pitchFamily="18" charset="0"/>
              </a:rPr>
              <a:t> et al., 2019</a:t>
            </a:r>
          </a:p>
          <a:p>
            <a:pPr algn="r"/>
            <a:r>
              <a:rPr lang="fr-FR" sz="1600" dirty="0" err="1" smtClean="0">
                <a:latin typeface="Times New Roman" panose="02020603050405020304" pitchFamily="18" charset="0"/>
                <a:cs typeface="Times New Roman" panose="02020603050405020304" pitchFamily="18" charset="0"/>
              </a:rPr>
              <a:t>Wilensky</a:t>
            </a:r>
            <a:r>
              <a:rPr lang="fr-FR" sz="1600" dirty="0" smtClean="0">
                <a:latin typeface="Times New Roman" panose="02020603050405020304" pitchFamily="18" charset="0"/>
                <a:cs typeface="Times New Roman" panose="02020603050405020304" pitchFamily="18" charset="0"/>
              </a:rPr>
              <a:t>, 1999</a:t>
            </a:r>
            <a:endParaRPr lang="fr-FR"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11329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r>
              <a:rPr lang="fr-CA" dirty="0" smtClean="0"/>
              <a:t> = IBM</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a:t>
            </a:r>
            <a:r>
              <a:rPr lang="fr-FR" dirty="0" smtClean="0">
                <a:latin typeface="Times New Roman" panose="02020603050405020304" pitchFamily="18" charset="0"/>
                <a:cs typeface="Times New Roman" panose="02020603050405020304" pitchFamily="18" charset="0"/>
              </a:rPr>
              <a:t>Grimm, 2012</a:t>
            </a:r>
            <a:endParaRPr lang="fr-FR" dirty="0">
              <a:latin typeface="Times New Roman" panose="02020603050405020304" pitchFamily="18" charset="0"/>
              <a:cs typeface="Times New Roman" panose="02020603050405020304" pitchFamily="18" charset="0"/>
            </a:endParaRPr>
          </a:p>
        </p:txBody>
      </p:sp>
      <p:sp>
        <p:nvSpPr>
          <p:cNvPr id="4" name="Espace réservé du contenu 2"/>
          <p:cNvSpPr>
            <a:spLocks noGrp="1"/>
          </p:cNvSpPr>
          <p:nvPr>
            <p:ph idx="1"/>
          </p:nvPr>
        </p:nvSpPr>
        <p:spPr>
          <a:xfrm>
            <a:off x="677334" y="2144108"/>
            <a:ext cx="8596668" cy="4033886"/>
          </a:xfrm>
        </p:spPr>
        <p:txBody>
          <a:bodyPr/>
          <a:lstStyle/>
          <a:p>
            <a:r>
              <a:rPr lang="en-US" sz="2000" dirty="0"/>
              <a:t>Rules at the individual level</a:t>
            </a:r>
          </a:p>
          <a:p>
            <a:r>
              <a:rPr lang="en-US" sz="2000" dirty="0"/>
              <a:t>Emergence of patterns at the population level</a:t>
            </a:r>
          </a:p>
          <a:p>
            <a:pPr lvl="1"/>
            <a:r>
              <a:rPr lang="en-US" sz="1800" dirty="0"/>
              <a:t>E.g., migration route</a:t>
            </a:r>
          </a:p>
          <a:p>
            <a:endParaRPr lang="fr-CA" dirty="0"/>
          </a:p>
        </p:txBody>
      </p:sp>
      <p:sp>
        <p:nvSpPr>
          <p:cNvPr id="5" name="Rectangle 4"/>
          <p:cNvSpPr/>
          <p:nvPr/>
        </p:nvSpPr>
        <p:spPr>
          <a:xfrm>
            <a:off x="4368978" y="1893104"/>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ZoneTexte 5"/>
          <p:cNvSpPr txBox="1"/>
          <p:nvPr/>
        </p:nvSpPr>
        <p:spPr>
          <a:xfrm>
            <a:off x="4361074" y="2068477"/>
            <a:ext cx="1808103" cy="369332"/>
          </a:xfrm>
          <a:prstGeom prst="rect">
            <a:avLst/>
          </a:prstGeom>
          <a:noFill/>
        </p:spPr>
        <p:txBody>
          <a:bodyPr wrap="square" rtlCol="0">
            <a:spAutoFit/>
          </a:bodyPr>
          <a:lstStyle/>
          <a:p>
            <a:pPr algn="ctr"/>
            <a:r>
              <a:rPr lang="fr-FR" b="1" dirty="0" smtClean="0"/>
              <a:t>MOVEMENT</a:t>
            </a:r>
            <a:endParaRPr lang="fr-FR" b="1" dirty="0"/>
          </a:p>
        </p:txBody>
      </p:sp>
      <p:pic>
        <p:nvPicPr>
          <p:cNvPr id="8" name="Espace réservé du contenu 3"/>
          <p:cNvPicPr>
            <a:picLocks noChangeAspect="1"/>
          </p:cNvPicPr>
          <p:nvPr/>
        </p:nvPicPr>
        <p:blipFill rotWithShape="1">
          <a:blip r:embed="rId2" cstate="print">
            <a:extLst>
              <a:ext uri="{28A0092B-C50C-407E-A947-70E740481C1C}">
                <a14:useLocalDpi xmlns:a14="http://schemas.microsoft.com/office/drawing/2010/main" val="0"/>
              </a:ext>
            </a:extLst>
          </a:blip>
          <a:srcRect l="4717" t="7130" r="2831" b="6084"/>
          <a:stretch/>
        </p:blipFill>
        <p:spPr>
          <a:xfrm>
            <a:off x="3851165" y="2979653"/>
            <a:ext cx="4490606" cy="3803268"/>
          </a:xfrm>
          <a:prstGeom prst="rect">
            <a:avLst/>
          </a:prstGeom>
        </p:spPr>
      </p:pic>
    </p:spTree>
    <p:extLst>
      <p:ext uri="{BB962C8B-B14F-4D97-AF65-F5344CB8AC3E}">
        <p14:creationId xmlns:p14="http://schemas.microsoft.com/office/powerpoint/2010/main" val="1079093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r>
              <a:rPr lang="fr-CA" dirty="0" smtClean="0"/>
              <a:t> = SE-IBM</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a:t>
            </a:r>
            <a:r>
              <a:rPr lang="fr-FR" dirty="0" smtClean="0">
                <a:latin typeface="Times New Roman" panose="02020603050405020304" pitchFamily="18" charset="0"/>
                <a:cs typeface="Times New Roman" panose="02020603050405020304" pitchFamily="18" charset="0"/>
              </a:rPr>
              <a:t>Grimm, 2012</a:t>
            </a:r>
            <a:endParaRPr lang="fr-FR" dirty="0">
              <a:latin typeface="Times New Roman" panose="02020603050405020304" pitchFamily="18" charset="0"/>
              <a:cs typeface="Times New Roman" panose="02020603050405020304" pitchFamily="18" charset="0"/>
            </a:endParaRPr>
          </a:p>
        </p:txBody>
      </p:sp>
      <p:sp>
        <p:nvSpPr>
          <p:cNvPr id="4" name="Espace réservé du contenu 2"/>
          <p:cNvSpPr>
            <a:spLocks noGrp="1"/>
          </p:cNvSpPr>
          <p:nvPr>
            <p:ph idx="1"/>
          </p:nvPr>
        </p:nvSpPr>
        <p:spPr>
          <a:xfrm>
            <a:off x="677334" y="1948185"/>
            <a:ext cx="8596668" cy="4033886"/>
          </a:xfrm>
        </p:spPr>
        <p:txBody>
          <a:bodyPr/>
          <a:lstStyle/>
          <a:p>
            <a:r>
              <a:rPr lang="en-US" sz="2000" dirty="0"/>
              <a:t>Influence of the environment in the individual’s decisions</a:t>
            </a:r>
          </a:p>
          <a:p>
            <a:endParaRPr lang="fr-CA" dirty="0"/>
          </a:p>
        </p:txBody>
      </p:sp>
      <p:grpSp>
        <p:nvGrpSpPr>
          <p:cNvPr id="22" name="Groupe 21"/>
          <p:cNvGrpSpPr/>
          <p:nvPr/>
        </p:nvGrpSpPr>
        <p:grpSpPr>
          <a:xfrm>
            <a:off x="2361977" y="2540621"/>
            <a:ext cx="4946301" cy="3889466"/>
            <a:chOff x="1647273" y="1804404"/>
            <a:chExt cx="5292587" cy="4302744"/>
          </a:xfrm>
        </p:grpSpPr>
        <p:cxnSp>
          <p:nvCxnSpPr>
            <p:cNvPr id="23" name="Connecteur droit avec flèche 22"/>
            <p:cNvCxnSpPr>
              <a:endCxn id="27" idx="1"/>
            </p:cNvCxnSpPr>
            <p:nvPr/>
          </p:nvCxnSpPr>
          <p:spPr>
            <a:xfrm>
              <a:off x="2943417" y="4142729"/>
              <a:ext cx="934550" cy="2597"/>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4" name="Ellipse 23"/>
            <p:cNvSpPr/>
            <p:nvPr/>
          </p:nvSpPr>
          <p:spPr>
            <a:xfrm>
              <a:off x="4065891" y="2558554"/>
              <a:ext cx="1440160" cy="720080"/>
            </a:xfrm>
            <a:prstGeom prst="ellipse">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5" name="ZoneTexte 24"/>
            <p:cNvSpPr txBox="1"/>
            <p:nvPr/>
          </p:nvSpPr>
          <p:spPr>
            <a:xfrm>
              <a:off x="4065891" y="2733928"/>
              <a:ext cx="1440159" cy="374527"/>
            </a:xfrm>
            <a:prstGeom prst="rect">
              <a:avLst/>
            </a:prstGeom>
            <a:noFill/>
          </p:spPr>
          <p:txBody>
            <a:bodyPr wrap="square" rtlCol="0">
              <a:spAutoFit/>
            </a:bodyPr>
            <a:lstStyle/>
            <a:p>
              <a:pPr algn="ctr"/>
              <a:r>
                <a:rPr lang="fr-FR" sz="1600" dirty="0" err="1" smtClean="0"/>
                <a:t>Butterflies</a:t>
              </a:r>
              <a:endParaRPr lang="fr-FR" sz="1600" dirty="0"/>
            </a:p>
          </p:txBody>
        </p:sp>
        <p:sp>
          <p:nvSpPr>
            <p:cNvPr id="26" name="Rectangle 25"/>
            <p:cNvSpPr/>
            <p:nvPr/>
          </p:nvSpPr>
          <p:spPr>
            <a:xfrm>
              <a:off x="3885871" y="3782690"/>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7" name="ZoneTexte 26"/>
            <p:cNvSpPr txBox="1"/>
            <p:nvPr/>
          </p:nvSpPr>
          <p:spPr>
            <a:xfrm>
              <a:off x="3877967" y="3958063"/>
              <a:ext cx="1808103" cy="374527"/>
            </a:xfrm>
            <a:prstGeom prst="rect">
              <a:avLst/>
            </a:prstGeom>
            <a:noFill/>
          </p:spPr>
          <p:txBody>
            <a:bodyPr wrap="square" rtlCol="0">
              <a:spAutoFit/>
            </a:bodyPr>
            <a:lstStyle/>
            <a:p>
              <a:pPr algn="ctr"/>
              <a:r>
                <a:rPr lang="fr-FR" sz="1600" dirty="0" smtClean="0"/>
                <a:t>MOVEMENT</a:t>
              </a:r>
              <a:endParaRPr lang="fr-FR" sz="1600" dirty="0"/>
            </a:p>
          </p:txBody>
        </p:sp>
        <p:cxnSp>
          <p:nvCxnSpPr>
            <p:cNvPr id="28" name="Connecteur droit avec flèche 27"/>
            <p:cNvCxnSpPr>
              <a:stCxn id="24" idx="4"/>
              <a:endCxn id="26" idx="0"/>
            </p:cNvCxnSpPr>
            <p:nvPr/>
          </p:nvCxnSpPr>
          <p:spPr>
            <a:xfrm>
              <a:off x="4785971" y="3278634"/>
              <a:ext cx="0" cy="50405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9" name="Connecteur en angle 28"/>
            <p:cNvCxnSpPr>
              <a:stCxn id="26" idx="2"/>
              <a:endCxn id="24" idx="0"/>
            </p:cNvCxnSpPr>
            <p:nvPr/>
          </p:nvCxnSpPr>
          <p:spPr>
            <a:xfrm rot="5400000" flipH="1">
              <a:off x="3813863" y="3530662"/>
              <a:ext cx="1944216" cy="12700"/>
            </a:xfrm>
            <a:prstGeom prst="bentConnector5">
              <a:avLst>
                <a:gd name="adj1" fmla="val -30299"/>
                <a:gd name="adj2" fmla="val -16312598"/>
                <a:gd name="adj3" fmla="val 117332"/>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0" name="ZoneTexte 29"/>
            <p:cNvSpPr txBox="1"/>
            <p:nvPr/>
          </p:nvSpPr>
          <p:spPr>
            <a:xfrm>
              <a:off x="5686070" y="1804404"/>
              <a:ext cx="1253790" cy="374527"/>
            </a:xfrm>
            <a:prstGeom prst="rect">
              <a:avLst/>
            </a:prstGeom>
            <a:noFill/>
          </p:spPr>
          <p:txBody>
            <a:bodyPr wrap="square" rtlCol="0">
              <a:spAutoFit/>
            </a:bodyPr>
            <a:lstStyle/>
            <a:p>
              <a:r>
                <a:rPr lang="fr-CA" sz="1600" dirty="0" err="1" smtClean="0"/>
                <a:t>Repeat</a:t>
              </a:r>
              <a:endParaRPr lang="fr-FR" sz="1600" dirty="0"/>
            </a:p>
          </p:txBody>
        </p:sp>
        <p:sp>
          <p:nvSpPr>
            <p:cNvPr id="31" name="Organigramme : Données 30"/>
            <p:cNvSpPr/>
            <p:nvPr/>
          </p:nvSpPr>
          <p:spPr>
            <a:xfrm>
              <a:off x="1791289" y="3785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ZoneTexte 31"/>
            <p:cNvSpPr txBox="1"/>
            <p:nvPr/>
          </p:nvSpPr>
          <p:spPr>
            <a:xfrm>
              <a:off x="1867248" y="3993266"/>
              <a:ext cx="1440159" cy="374527"/>
            </a:xfrm>
            <a:prstGeom prst="rect">
              <a:avLst/>
            </a:prstGeom>
            <a:noFill/>
          </p:spPr>
          <p:txBody>
            <a:bodyPr wrap="square" rtlCol="0">
              <a:spAutoFit/>
            </a:bodyPr>
            <a:lstStyle/>
            <a:p>
              <a:pPr algn="ctr"/>
              <a:r>
                <a:rPr lang="en-US" sz="1600" b="1" dirty="0" smtClean="0"/>
                <a:t>Habitat</a:t>
              </a:r>
              <a:endParaRPr lang="en-US" sz="1600" b="1" dirty="0"/>
            </a:p>
          </p:txBody>
        </p:sp>
        <p:pic>
          <p:nvPicPr>
            <p:cNvPr id="33" name="Image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47273" y="4533602"/>
              <a:ext cx="1577056" cy="1573546"/>
            </a:xfrm>
            <a:prstGeom prst="rect">
              <a:avLst/>
            </a:prstGeom>
          </p:spPr>
        </p:pic>
      </p:grpSp>
      <p:sp>
        <p:nvSpPr>
          <p:cNvPr id="3" name="Rectangle 2"/>
          <p:cNvSpPr/>
          <p:nvPr/>
        </p:nvSpPr>
        <p:spPr>
          <a:xfrm>
            <a:off x="2022438" y="3873251"/>
            <a:ext cx="2248348" cy="2828763"/>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Tree>
    <p:extLst>
      <p:ext uri="{BB962C8B-B14F-4D97-AF65-F5344CB8AC3E}">
        <p14:creationId xmlns:p14="http://schemas.microsoft.com/office/powerpoint/2010/main" val="44271351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4" name="ZoneTexte 3"/>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7" name="Espace réservé du contenu 2"/>
          <p:cNvSpPr>
            <a:spLocks noGrp="1"/>
          </p:cNvSpPr>
          <p:nvPr>
            <p:ph idx="1"/>
          </p:nvPr>
        </p:nvSpPr>
        <p:spPr>
          <a:xfrm>
            <a:off x="540699" y="1849821"/>
            <a:ext cx="9244432" cy="4374930"/>
          </a:xfrm>
        </p:spPr>
        <p:txBody>
          <a:bodyPr>
            <a:normAutofit/>
          </a:bodyPr>
          <a:lstStyle/>
          <a:p>
            <a:r>
              <a:rPr lang="en-US" sz="2200" dirty="0" smtClean="0"/>
              <a:t>A butterfly </a:t>
            </a:r>
            <a:r>
              <a:rPr lang="en-US" sz="2200" dirty="0"/>
              <a:t>moving uphill on a gridded landscape with a hill, one cell at the time</a:t>
            </a:r>
          </a:p>
          <a:p>
            <a:r>
              <a:rPr lang="en-US" sz="2200" dirty="0"/>
              <a:t>p = 0.5, move uphill</a:t>
            </a:r>
          </a:p>
          <a:p>
            <a:pPr lvl="1"/>
            <a:r>
              <a:rPr lang="en-US" sz="2000" dirty="0"/>
              <a:t>move to their neighboring cell with the highest elevation value</a:t>
            </a:r>
          </a:p>
          <a:p>
            <a:r>
              <a:rPr lang="en-US" sz="2200" dirty="0"/>
              <a:t>p = 0.5, move randomly</a:t>
            </a:r>
          </a:p>
          <a:p>
            <a:pPr lvl="1"/>
            <a:r>
              <a:rPr lang="en-US" sz="2000" dirty="0"/>
              <a:t>move to one of their neighboring cells without preference</a:t>
            </a:r>
          </a:p>
        </p:txBody>
      </p:sp>
    </p:spTree>
    <p:extLst>
      <p:ext uri="{BB962C8B-B14F-4D97-AF65-F5344CB8AC3E}">
        <p14:creationId xmlns:p14="http://schemas.microsoft.com/office/powerpoint/2010/main" val="628645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4" name="Connecteur droit avec flèche 13"/>
          <p:cNvCxnSpPr>
            <a:stCxn id="11" idx="2"/>
          </p:cNvCxnSpPr>
          <p:nvPr/>
        </p:nvCxnSpPr>
        <p:spPr>
          <a:xfrm flipH="1">
            <a:off x="4213851" y="2877926"/>
            <a:ext cx="869831"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Connecteur droit avec flèche 14"/>
          <p:cNvCxnSpPr>
            <a:stCxn id="11" idx="2"/>
          </p:cNvCxnSpPr>
          <p:nvPr/>
        </p:nvCxnSpPr>
        <p:spPr>
          <a:xfrm>
            <a:off x="5083682" y="2877926"/>
            <a:ext cx="942248"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5636606" y="2945287"/>
            <a:ext cx="1608302" cy="646331"/>
          </a:xfrm>
          <a:prstGeom prst="rect">
            <a:avLst/>
          </a:prstGeom>
          <a:noFill/>
        </p:spPr>
        <p:txBody>
          <a:bodyPr wrap="square" rtlCol="0">
            <a:spAutoFit/>
          </a:bodyPr>
          <a:lstStyle/>
          <a:p>
            <a:pPr algn="ctr"/>
            <a:r>
              <a:rPr lang="fr-CA" dirty="0" smtClean="0"/>
              <a:t>Fly </a:t>
            </a:r>
            <a:r>
              <a:rPr lang="fr-CA" dirty="0" err="1" smtClean="0"/>
              <a:t>randomly</a:t>
            </a:r>
            <a:endParaRPr lang="fr-CA" dirty="0"/>
          </a:p>
          <a:p>
            <a:pPr algn="ctr"/>
            <a:r>
              <a:rPr lang="fr-CA" dirty="0"/>
              <a:t>p = 0.5</a:t>
            </a:r>
            <a:endParaRPr lang="fr-FR" dirty="0"/>
          </a:p>
        </p:txBody>
      </p:sp>
      <p:sp>
        <p:nvSpPr>
          <p:cNvPr id="17" name="ZoneTexte 16"/>
          <p:cNvSpPr txBox="1"/>
          <p:nvPr/>
        </p:nvSpPr>
        <p:spPr>
          <a:xfrm>
            <a:off x="3127368" y="2944857"/>
            <a:ext cx="1788322" cy="646331"/>
          </a:xfrm>
          <a:prstGeom prst="rect">
            <a:avLst/>
          </a:prstGeom>
          <a:noFill/>
        </p:spPr>
        <p:txBody>
          <a:bodyPr wrap="square" rtlCol="0">
            <a:spAutoFit/>
          </a:bodyPr>
          <a:lstStyle/>
          <a:p>
            <a:pPr algn="ctr"/>
            <a:r>
              <a:rPr lang="fr-CA" dirty="0" smtClean="0"/>
              <a:t>Fly up</a:t>
            </a:r>
            <a:endParaRPr lang="fr-CA" dirty="0"/>
          </a:p>
          <a:p>
            <a:pPr algn="ctr"/>
            <a:r>
              <a:rPr lang="fr-CA" dirty="0"/>
              <a:t>p = 0.5</a:t>
            </a:r>
            <a:endParaRPr lang="fr-FR" dirty="0"/>
          </a:p>
        </p:txBody>
      </p:sp>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4274727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4" name="Connecteur droit avec flèche 13"/>
          <p:cNvCxnSpPr>
            <a:stCxn id="11" idx="2"/>
          </p:cNvCxnSpPr>
          <p:nvPr/>
        </p:nvCxnSpPr>
        <p:spPr>
          <a:xfrm flipH="1">
            <a:off x="4213851" y="2877926"/>
            <a:ext cx="869831"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7" name="ZoneTexte 16"/>
          <p:cNvSpPr txBox="1"/>
          <p:nvPr/>
        </p:nvSpPr>
        <p:spPr>
          <a:xfrm>
            <a:off x="3127368" y="2944857"/>
            <a:ext cx="1788322" cy="646331"/>
          </a:xfrm>
          <a:prstGeom prst="rect">
            <a:avLst/>
          </a:prstGeom>
          <a:noFill/>
        </p:spPr>
        <p:txBody>
          <a:bodyPr wrap="square" rtlCol="0">
            <a:spAutoFit/>
          </a:bodyPr>
          <a:lstStyle/>
          <a:p>
            <a:pPr algn="ctr"/>
            <a:r>
              <a:rPr lang="fr-CA" dirty="0" smtClean="0"/>
              <a:t>Fly up</a:t>
            </a:r>
            <a:endParaRPr lang="fr-CA" dirty="0"/>
          </a:p>
          <a:p>
            <a:pPr algn="ctr"/>
            <a:r>
              <a:rPr lang="fr-CA" dirty="0"/>
              <a:t>p = 0.5</a:t>
            </a:r>
            <a:endParaRPr lang="fr-FR" dirty="0"/>
          </a:p>
        </p:txBody>
      </p:sp>
      <p:sp>
        <p:nvSpPr>
          <p:cNvPr id="37" name="Rectangle 36"/>
          <p:cNvSpPr/>
          <p:nvPr/>
        </p:nvSpPr>
        <p:spPr>
          <a:xfrm>
            <a:off x="458576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p:cNvSpPr/>
          <p:nvPr/>
        </p:nvSpPr>
        <p:spPr>
          <a:xfrm>
            <a:off x="494580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Rectangle 38"/>
          <p:cNvSpPr/>
          <p:nvPr/>
        </p:nvSpPr>
        <p:spPr>
          <a:xfrm>
            <a:off x="530584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p:cNvSpPr/>
          <p:nvPr/>
        </p:nvSpPr>
        <p:spPr>
          <a:xfrm>
            <a:off x="458576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40"/>
          <p:cNvSpPr/>
          <p:nvPr/>
        </p:nvSpPr>
        <p:spPr>
          <a:xfrm>
            <a:off x="494580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Rectangle 41"/>
          <p:cNvSpPr/>
          <p:nvPr/>
        </p:nvSpPr>
        <p:spPr>
          <a:xfrm>
            <a:off x="530584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Rectangle 42"/>
          <p:cNvSpPr/>
          <p:nvPr/>
        </p:nvSpPr>
        <p:spPr>
          <a:xfrm>
            <a:off x="458576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p:cNvSpPr/>
          <p:nvPr/>
        </p:nvSpPr>
        <p:spPr>
          <a:xfrm>
            <a:off x="494580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Rectangle 44"/>
          <p:cNvSpPr/>
          <p:nvPr/>
        </p:nvSpPr>
        <p:spPr>
          <a:xfrm>
            <a:off x="530584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8" name="Connecteur droit avec flèche 47"/>
          <p:cNvCxnSpPr>
            <a:stCxn id="69" idx="2"/>
          </p:cNvCxnSpPr>
          <p:nvPr/>
        </p:nvCxnSpPr>
        <p:spPr>
          <a:xfrm>
            <a:off x="4213850" y="4822141"/>
            <a:ext cx="911979" cy="70840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3673791" y="374202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Rectangle 49"/>
          <p:cNvSpPr/>
          <p:nvPr/>
        </p:nvSpPr>
        <p:spPr>
          <a:xfrm>
            <a:off x="4033831" y="3742021"/>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Rectangle 50"/>
          <p:cNvSpPr/>
          <p:nvPr/>
        </p:nvSpPr>
        <p:spPr>
          <a:xfrm>
            <a:off x="4393871" y="3742021"/>
            <a:ext cx="360040" cy="360040"/>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Rectangle 51"/>
          <p:cNvSpPr/>
          <p:nvPr/>
        </p:nvSpPr>
        <p:spPr>
          <a:xfrm>
            <a:off x="3673791" y="410206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Rectangle 52"/>
          <p:cNvSpPr/>
          <p:nvPr/>
        </p:nvSpPr>
        <p:spPr>
          <a:xfrm>
            <a:off x="3778935" y="395009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Rectangle 53"/>
          <p:cNvSpPr/>
          <p:nvPr/>
        </p:nvSpPr>
        <p:spPr>
          <a:xfrm>
            <a:off x="4138975" y="3950099"/>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Rectangle 54"/>
          <p:cNvSpPr/>
          <p:nvPr/>
        </p:nvSpPr>
        <p:spPr>
          <a:xfrm>
            <a:off x="3673791" y="4462101"/>
            <a:ext cx="360040" cy="360040"/>
          </a:xfrm>
          <a:prstGeom prst="rect">
            <a:avLst/>
          </a:prstGeom>
          <a:solidFill>
            <a:schemeClr val="accent3">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Rectangle 55"/>
          <p:cNvSpPr/>
          <p:nvPr/>
        </p:nvSpPr>
        <p:spPr>
          <a:xfrm>
            <a:off x="377893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Rectangle 56"/>
          <p:cNvSpPr/>
          <p:nvPr/>
        </p:nvSpPr>
        <p:spPr>
          <a:xfrm>
            <a:off x="413897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Triangle isocèle 57"/>
          <p:cNvSpPr/>
          <p:nvPr/>
        </p:nvSpPr>
        <p:spPr>
          <a:xfrm rot="13946802">
            <a:off x="3858191" y="4056288"/>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59" name="Connecteur droit avec flèche 58"/>
          <p:cNvCxnSpPr/>
          <p:nvPr/>
        </p:nvCxnSpPr>
        <p:spPr>
          <a:xfrm>
            <a:off x="2877294" y="4315542"/>
            <a:ext cx="790535" cy="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0" name="Organigramme : Données 59"/>
          <p:cNvSpPr/>
          <p:nvPr/>
        </p:nvSpPr>
        <p:spPr>
          <a:xfrm>
            <a:off x="1498520" y="3918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1" name="ZoneTexte 60"/>
          <p:cNvSpPr txBox="1"/>
          <p:nvPr/>
        </p:nvSpPr>
        <p:spPr>
          <a:xfrm>
            <a:off x="1574479" y="4126266"/>
            <a:ext cx="1440160" cy="369332"/>
          </a:xfrm>
          <a:prstGeom prst="rect">
            <a:avLst/>
          </a:prstGeom>
          <a:noFill/>
        </p:spPr>
        <p:txBody>
          <a:bodyPr wrap="square" rtlCol="0">
            <a:spAutoFit/>
          </a:bodyPr>
          <a:lstStyle/>
          <a:p>
            <a:pPr algn="ctr"/>
            <a:r>
              <a:rPr lang="en-US" b="1" dirty="0" smtClean="0"/>
              <a:t>Habitat</a:t>
            </a:r>
            <a:endParaRPr lang="en-US" b="1" dirty="0"/>
          </a:p>
        </p:txBody>
      </p:sp>
      <p:sp>
        <p:nvSpPr>
          <p:cNvPr id="62" name="Rectangle 61"/>
          <p:cNvSpPr/>
          <p:nvPr/>
        </p:nvSpPr>
        <p:spPr>
          <a:xfrm>
            <a:off x="3673790" y="374202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3" name="Rectangle 62"/>
          <p:cNvSpPr/>
          <p:nvPr/>
        </p:nvSpPr>
        <p:spPr>
          <a:xfrm>
            <a:off x="4033830" y="374202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4" name="Rectangle 63"/>
          <p:cNvSpPr/>
          <p:nvPr/>
        </p:nvSpPr>
        <p:spPr>
          <a:xfrm>
            <a:off x="4393870" y="3742021"/>
            <a:ext cx="360040" cy="36004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5" name="Rectangle 64"/>
          <p:cNvSpPr/>
          <p:nvPr/>
        </p:nvSpPr>
        <p:spPr>
          <a:xfrm>
            <a:off x="3673790" y="410206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6" name="Rectangle 65"/>
          <p:cNvSpPr/>
          <p:nvPr/>
        </p:nvSpPr>
        <p:spPr>
          <a:xfrm>
            <a:off x="4033830" y="410206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7" name="Rectangle 66"/>
          <p:cNvSpPr/>
          <p:nvPr/>
        </p:nvSpPr>
        <p:spPr>
          <a:xfrm>
            <a:off x="4393870" y="410206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8" name="Rectangle 67"/>
          <p:cNvSpPr/>
          <p:nvPr/>
        </p:nvSpPr>
        <p:spPr>
          <a:xfrm>
            <a:off x="3673790" y="4462101"/>
            <a:ext cx="360040" cy="360040"/>
          </a:xfrm>
          <a:prstGeom prst="rect">
            <a:avLst/>
          </a:prstGeom>
          <a:solidFill>
            <a:srgbClr val="DBECD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9" name="Rectangle 68"/>
          <p:cNvSpPr/>
          <p:nvPr/>
        </p:nvSpPr>
        <p:spPr>
          <a:xfrm>
            <a:off x="4033830" y="446210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0" name="Rectangle 69"/>
          <p:cNvSpPr/>
          <p:nvPr/>
        </p:nvSpPr>
        <p:spPr>
          <a:xfrm>
            <a:off x="4393870" y="446210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1" name="Triangle isocèle 70"/>
          <p:cNvSpPr/>
          <p:nvPr/>
        </p:nvSpPr>
        <p:spPr>
          <a:xfrm rot="13946802">
            <a:off x="4113086" y="4208250"/>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2" name="Étoile à 5 branches 71"/>
          <p:cNvSpPr/>
          <p:nvPr/>
        </p:nvSpPr>
        <p:spPr>
          <a:xfrm>
            <a:off x="3742931" y="4534108"/>
            <a:ext cx="216024" cy="216024"/>
          </a:xfrm>
          <a:prstGeom prst="star5">
            <a:avLst/>
          </a:prstGeom>
          <a:solidFill>
            <a:srgbClr val="D9AB01"/>
          </a:solidFill>
          <a:ln>
            <a:solidFill>
              <a:srgbClr val="D9AB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3" name="Image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07315" y="4670179"/>
            <a:ext cx="1202557" cy="1199879"/>
          </a:xfrm>
          <a:prstGeom prst="rect">
            <a:avLst/>
          </a:prstGeom>
        </p:spPr>
      </p:pic>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8" name="Triangle isocèle 77"/>
          <p:cNvSpPr/>
          <p:nvPr/>
        </p:nvSpPr>
        <p:spPr>
          <a:xfrm rot="13983607">
            <a:off x="4076296" y="4198667"/>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9" name="Triangle isocèle 78"/>
          <p:cNvSpPr/>
          <p:nvPr/>
        </p:nvSpPr>
        <p:spPr>
          <a:xfrm rot="13983607">
            <a:off x="4609809" y="6340190"/>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2572295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6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8"/>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59"/>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1"/>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73"/>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7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37"/>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38"/>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39"/>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40"/>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41"/>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42"/>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43"/>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44"/>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45"/>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48"/>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8" grpId="0" animBg="1"/>
      <p:bldP spid="39" grpId="0" animBg="1"/>
      <p:bldP spid="40" grpId="0" animBg="1"/>
      <p:bldP spid="41" grpId="0" animBg="1"/>
      <p:bldP spid="42" grpId="0" animBg="1"/>
      <p:bldP spid="43" grpId="0" animBg="1"/>
      <p:bldP spid="44" grpId="0" animBg="1"/>
      <p:bldP spid="45"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60" grpId="0" animBg="1"/>
      <p:bldP spid="61" grpId="0"/>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8" grpId="0" animBg="1"/>
      <p:bldP spid="79"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5" name="Connecteur droit avec flèche 14"/>
          <p:cNvCxnSpPr>
            <a:stCxn id="11" idx="2"/>
          </p:cNvCxnSpPr>
          <p:nvPr/>
        </p:nvCxnSpPr>
        <p:spPr>
          <a:xfrm>
            <a:off x="5083682" y="2877926"/>
            <a:ext cx="942248"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5636606" y="2945287"/>
            <a:ext cx="1608302" cy="646331"/>
          </a:xfrm>
          <a:prstGeom prst="rect">
            <a:avLst/>
          </a:prstGeom>
          <a:noFill/>
        </p:spPr>
        <p:txBody>
          <a:bodyPr wrap="square" rtlCol="0">
            <a:spAutoFit/>
          </a:bodyPr>
          <a:lstStyle/>
          <a:p>
            <a:pPr algn="ctr"/>
            <a:r>
              <a:rPr lang="fr-CA" dirty="0" smtClean="0"/>
              <a:t>Fly </a:t>
            </a:r>
            <a:r>
              <a:rPr lang="fr-CA" dirty="0" err="1" smtClean="0"/>
              <a:t>randomly</a:t>
            </a:r>
            <a:endParaRPr lang="fr-CA" dirty="0"/>
          </a:p>
          <a:p>
            <a:pPr algn="ctr"/>
            <a:r>
              <a:rPr lang="fr-CA" dirty="0"/>
              <a:t>p = 0.5</a:t>
            </a:r>
            <a:endParaRPr lang="fr-FR" dirty="0"/>
          </a:p>
        </p:txBody>
      </p:sp>
      <p:sp>
        <p:nvSpPr>
          <p:cNvPr id="18" name="Rectangle 17"/>
          <p:cNvSpPr/>
          <p:nvPr/>
        </p:nvSpPr>
        <p:spPr>
          <a:xfrm>
            <a:off x="545730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Rectangle 19"/>
          <p:cNvSpPr/>
          <p:nvPr/>
        </p:nvSpPr>
        <p:spPr>
          <a:xfrm>
            <a:off x="581734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Rectangle 20"/>
          <p:cNvSpPr/>
          <p:nvPr/>
        </p:nvSpPr>
        <p:spPr>
          <a:xfrm>
            <a:off x="617738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Rectangle 21"/>
          <p:cNvSpPr/>
          <p:nvPr/>
        </p:nvSpPr>
        <p:spPr>
          <a:xfrm>
            <a:off x="545730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Rectangle 22"/>
          <p:cNvSpPr/>
          <p:nvPr/>
        </p:nvSpPr>
        <p:spPr>
          <a:xfrm>
            <a:off x="581734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Rectangle 23"/>
          <p:cNvSpPr/>
          <p:nvPr/>
        </p:nvSpPr>
        <p:spPr>
          <a:xfrm>
            <a:off x="617738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Rectangle 24"/>
          <p:cNvSpPr/>
          <p:nvPr/>
        </p:nvSpPr>
        <p:spPr>
          <a:xfrm>
            <a:off x="545730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Rectangle 25"/>
          <p:cNvSpPr/>
          <p:nvPr/>
        </p:nvSpPr>
        <p:spPr>
          <a:xfrm>
            <a:off x="581734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Rectangle 26"/>
          <p:cNvSpPr/>
          <p:nvPr/>
        </p:nvSpPr>
        <p:spPr>
          <a:xfrm>
            <a:off x="617738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ZoneTexte 27"/>
          <p:cNvSpPr txBox="1"/>
          <p:nvPr/>
        </p:nvSpPr>
        <p:spPr>
          <a:xfrm>
            <a:off x="5745333" y="3769108"/>
            <a:ext cx="504056" cy="307777"/>
          </a:xfrm>
          <a:prstGeom prst="rect">
            <a:avLst/>
          </a:prstGeom>
          <a:noFill/>
        </p:spPr>
        <p:txBody>
          <a:bodyPr wrap="square" rtlCol="0">
            <a:spAutoFit/>
          </a:bodyPr>
          <a:lstStyle/>
          <a:p>
            <a:pPr algn="ctr"/>
            <a:r>
              <a:rPr lang="fr-CA" sz="1400" dirty="0"/>
              <a:t>1/8</a:t>
            </a:r>
            <a:endParaRPr lang="fr-FR" sz="1400" dirty="0"/>
          </a:p>
        </p:txBody>
      </p:sp>
      <p:sp>
        <p:nvSpPr>
          <p:cNvPr id="29" name="ZoneTexte 28"/>
          <p:cNvSpPr txBox="1"/>
          <p:nvPr/>
        </p:nvSpPr>
        <p:spPr>
          <a:xfrm>
            <a:off x="5428017" y="3769107"/>
            <a:ext cx="504056" cy="307777"/>
          </a:xfrm>
          <a:prstGeom prst="rect">
            <a:avLst/>
          </a:prstGeom>
          <a:noFill/>
        </p:spPr>
        <p:txBody>
          <a:bodyPr wrap="square" rtlCol="0">
            <a:spAutoFit/>
          </a:bodyPr>
          <a:lstStyle/>
          <a:p>
            <a:r>
              <a:rPr lang="fr-CA" sz="1400" dirty="0"/>
              <a:t>1/8</a:t>
            </a:r>
            <a:endParaRPr lang="fr-FR" sz="1400" dirty="0"/>
          </a:p>
        </p:txBody>
      </p:sp>
      <p:sp>
        <p:nvSpPr>
          <p:cNvPr id="30" name="ZoneTexte 29"/>
          <p:cNvSpPr txBox="1"/>
          <p:nvPr/>
        </p:nvSpPr>
        <p:spPr>
          <a:xfrm>
            <a:off x="6105373" y="3765706"/>
            <a:ext cx="504056" cy="307777"/>
          </a:xfrm>
          <a:prstGeom prst="rect">
            <a:avLst/>
          </a:prstGeom>
          <a:noFill/>
        </p:spPr>
        <p:txBody>
          <a:bodyPr wrap="square" rtlCol="0">
            <a:spAutoFit/>
          </a:bodyPr>
          <a:lstStyle/>
          <a:p>
            <a:pPr algn="ctr"/>
            <a:r>
              <a:rPr lang="fr-CA" sz="1400" dirty="0"/>
              <a:t>1/8</a:t>
            </a:r>
            <a:endParaRPr lang="fr-FR" sz="1400" dirty="0"/>
          </a:p>
        </p:txBody>
      </p:sp>
      <p:sp>
        <p:nvSpPr>
          <p:cNvPr id="31" name="ZoneTexte 30"/>
          <p:cNvSpPr txBox="1"/>
          <p:nvPr/>
        </p:nvSpPr>
        <p:spPr>
          <a:xfrm>
            <a:off x="5428815" y="4132549"/>
            <a:ext cx="504056" cy="307777"/>
          </a:xfrm>
          <a:prstGeom prst="rect">
            <a:avLst/>
          </a:prstGeom>
          <a:noFill/>
        </p:spPr>
        <p:txBody>
          <a:bodyPr wrap="square" rtlCol="0">
            <a:spAutoFit/>
          </a:bodyPr>
          <a:lstStyle/>
          <a:p>
            <a:r>
              <a:rPr lang="fr-CA" sz="1400" dirty="0"/>
              <a:t>1/8</a:t>
            </a:r>
            <a:endParaRPr lang="fr-FR" sz="1400" dirty="0"/>
          </a:p>
        </p:txBody>
      </p:sp>
      <p:sp>
        <p:nvSpPr>
          <p:cNvPr id="32" name="ZoneTexte 31"/>
          <p:cNvSpPr txBox="1"/>
          <p:nvPr/>
        </p:nvSpPr>
        <p:spPr>
          <a:xfrm>
            <a:off x="6106171" y="4129148"/>
            <a:ext cx="504056" cy="307777"/>
          </a:xfrm>
          <a:prstGeom prst="rect">
            <a:avLst/>
          </a:prstGeom>
          <a:noFill/>
        </p:spPr>
        <p:txBody>
          <a:bodyPr wrap="square" rtlCol="0">
            <a:spAutoFit/>
          </a:bodyPr>
          <a:lstStyle/>
          <a:p>
            <a:pPr algn="ctr"/>
            <a:r>
              <a:rPr lang="fr-CA" sz="1400" dirty="0"/>
              <a:t>1/8</a:t>
            </a:r>
            <a:endParaRPr lang="fr-FR" sz="1400" dirty="0"/>
          </a:p>
        </p:txBody>
      </p:sp>
      <p:sp>
        <p:nvSpPr>
          <p:cNvPr id="33" name="ZoneTexte 32"/>
          <p:cNvSpPr txBox="1"/>
          <p:nvPr/>
        </p:nvSpPr>
        <p:spPr>
          <a:xfrm>
            <a:off x="5746992" y="4492590"/>
            <a:ext cx="504056" cy="307777"/>
          </a:xfrm>
          <a:prstGeom prst="rect">
            <a:avLst/>
          </a:prstGeom>
          <a:noFill/>
        </p:spPr>
        <p:txBody>
          <a:bodyPr wrap="square" rtlCol="0">
            <a:spAutoFit/>
          </a:bodyPr>
          <a:lstStyle/>
          <a:p>
            <a:pPr algn="ctr"/>
            <a:r>
              <a:rPr lang="fr-CA" sz="1400" dirty="0"/>
              <a:t>1/8</a:t>
            </a:r>
            <a:endParaRPr lang="fr-FR" sz="1400" dirty="0"/>
          </a:p>
        </p:txBody>
      </p:sp>
      <p:sp>
        <p:nvSpPr>
          <p:cNvPr id="34" name="ZoneTexte 33"/>
          <p:cNvSpPr txBox="1"/>
          <p:nvPr/>
        </p:nvSpPr>
        <p:spPr>
          <a:xfrm>
            <a:off x="5429676" y="4492589"/>
            <a:ext cx="504056" cy="307777"/>
          </a:xfrm>
          <a:prstGeom prst="rect">
            <a:avLst/>
          </a:prstGeom>
          <a:noFill/>
        </p:spPr>
        <p:txBody>
          <a:bodyPr wrap="square" rtlCol="0">
            <a:spAutoFit/>
          </a:bodyPr>
          <a:lstStyle/>
          <a:p>
            <a:r>
              <a:rPr lang="fr-CA" sz="1400" dirty="0"/>
              <a:t>1/8</a:t>
            </a:r>
            <a:endParaRPr lang="fr-FR" sz="1400" dirty="0"/>
          </a:p>
        </p:txBody>
      </p:sp>
      <p:sp>
        <p:nvSpPr>
          <p:cNvPr id="35" name="ZoneTexte 34"/>
          <p:cNvSpPr txBox="1"/>
          <p:nvPr/>
        </p:nvSpPr>
        <p:spPr>
          <a:xfrm>
            <a:off x="6107032" y="4489188"/>
            <a:ext cx="504056" cy="307777"/>
          </a:xfrm>
          <a:prstGeom prst="rect">
            <a:avLst/>
          </a:prstGeom>
          <a:noFill/>
        </p:spPr>
        <p:txBody>
          <a:bodyPr wrap="square" rtlCol="0">
            <a:spAutoFit/>
          </a:bodyPr>
          <a:lstStyle/>
          <a:p>
            <a:pPr algn="ctr"/>
            <a:r>
              <a:rPr lang="fr-CA" sz="1400" dirty="0"/>
              <a:t>1/8</a:t>
            </a:r>
            <a:endParaRPr lang="fr-FR" sz="1400" dirty="0"/>
          </a:p>
        </p:txBody>
      </p:sp>
      <p:sp>
        <p:nvSpPr>
          <p:cNvPr id="36" name="Triangle isocèle 35"/>
          <p:cNvSpPr/>
          <p:nvPr/>
        </p:nvSpPr>
        <p:spPr>
          <a:xfrm rot="13946802">
            <a:off x="5859223" y="420920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Rectangle 36"/>
          <p:cNvSpPr/>
          <p:nvPr/>
        </p:nvSpPr>
        <p:spPr>
          <a:xfrm>
            <a:off x="458576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p:cNvSpPr/>
          <p:nvPr/>
        </p:nvSpPr>
        <p:spPr>
          <a:xfrm>
            <a:off x="494580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Rectangle 38"/>
          <p:cNvSpPr/>
          <p:nvPr/>
        </p:nvSpPr>
        <p:spPr>
          <a:xfrm>
            <a:off x="530584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p:cNvSpPr/>
          <p:nvPr/>
        </p:nvSpPr>
        <p:spPr>
          <a:xfrm>
            <a:off x="458576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40"/>
          <p:cNvSpPr/>
          <p:nvPr/>
        </p:nvSpPr>
        <p:spPr>
          <a:xfrm>
            <a:off x="494580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Rectangle 41"/>
          <p:cNvSpPr/>
          <p:nvPr/>
        </p:nvSpPr>
        <p:spPr>
          <a:xfrm>
            <a:off x="530584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Rectangle 42"/>
          <p:cNvSpPr/>
          <p:nvPr/>
        </p:nvSpPr>
        <p:spPr>
          <a:xfrm>
            <a:off x="458576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p:cNvSpPr/>
          <p:nvPr/>
        </p:nvSpPr>
        <p:spPr>
          <a:xfrm>
            <a:off x="494580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Rectangle 44"/>
          <p:cNvSpPr/>
          <p:nvPr/>
        </p:nvSpPr>
        <p:spPr>
          <a:xfrm>
            <a:off x="530584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Triangle isocèle 45"/>
          <p:cNvSpPr/>
          <p:nvPr/>
        </p:nvSpPr>
        <p:spPr>
          <a:xfrm rot="13946802">
            <a:off x="5368293" y="5962595"/>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7" name="Connecteur droit avec flèche 46"/>
          <p:cNvCxnSpPr>
            <a:stCxn id="26" idx="2"/>
            <a:endCxn id="38" idx="0"/>
          </p:cNvCxnSpPr>
          <p:nvPr/>
        </p:nvCxnSpPr>
        <p:spPr>
          <a:xfrm flipH="1">
            <a:off x="5125829" y="4823097"/>
            <a:ext cx="871532" cy="70744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7" name="Triangle isocèle 76"/>
          <p:cNvSpPr/>
          <p:nvPr/>
        </p:nvSpPr>
        <p:spPr>
          <a:xfrm rot="13983607">
            <a:off x="5836049" y="419231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9" name="Triangle isocèle 78"/>
          <p:cNvSpPr/>
          <p:nvPr/>
        </p:nvSpPr>
        <p:spPr>
          <a:xfrm rot="13983607">
            <a:off x="5341950" y="5969736"/>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768494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44"/>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45"/>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46"/>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4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0" grpId="0" animBg="1"/>
      <p:bldP spid="21" grpId="0" animBg="1"/>
      <p:bldP spid="22" grpId="0" animBg="1"/>
      <p:bldP spid="23" grpId="0" animBg="1"/>
      <p:bldP spid="24" grpId="0" animBg="1"/>
      <p:bldP spid="25" grpId="0" animBg="1"/>
      <p:bldP spid="26" grpId="0" animBg="1"/>
      <p:bldP spid="27" grpId="0" animBg="1"/>
      <p:bldP spid="28" grpId="0"/>
      <p:bldP spid="29" grpId="0"/>
      <p:bldP spid="30" grpId="0"/>
      <p:bldP spid="31" grpId="0"/>
      <p:bldP spid="32" grpId="0"/>
      <p:bldP spid="33" grpId="0"/>
      <p:bldP spid="34" grpId="0"/>
      <p:bldP spid="35" grpId="0"/>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77" grpId="0" animBg="1"/>
      <p:bldP spid="79"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4" name="Connecteur droit avec flèche 13"/>
          <p:cNvCxnSpPr>
            <a:stCxn id="11" idx="2"/>
          </p:cNvCxnSpPr>
          <p:nvPr/>
        </p:nvCxnSpPr>
        <p:spPr>
          <a:xfrm flipH="1">
            <a:off x="4213851" y="2877926"/>
            <a:ext cx="869831"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Connecteur droit avec flèche 14"/>
          <p:cNvCxnSpPr>
            <a:stCxn id="11" idx="2"/>
          </p:cNvCxnSpPr>
          <p:nvPr/>
        </p:nvCxnSpPr>
        <p:spPr>
          <a:xfrm>
            <a:off x="5083682" y="2877926"/>
            <a:ext cx="942248"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5636606" y="2945287"/>
            <a:ext cx="1608302" cy="646331"/>
          </a:xfrm>
          <a:prstGeom prst="rect">
            <a:avLst/>
          </a:prstGeom>
          <a:noFill/>
        </p:spPr>
        <p:txBody>
          <a:bodyPr wrap="square" rtlCol="0">
            <a:spAutoFit/>
          </a:bodyPr>
          <a:lstStyle/>
          <a:p>
            <a:pPr algn="ctr"/>
            <a:r>
              <a:rPr lang="fr-CA" dirty="0" smtClean="0"/>
              <a:t>Fly </a:t>
            </a:r>
            <a:r>
              <a:rPr lang="fr-CA" dirty="0" err="1" smtClean="0"/>
              <a:t>randomly</a:t>
            </a:r>
            <a:endParaRPr lang="fr-CA" dirty="0"/>
          </a:p>
          <a:p>
            <a:pPr algn="ctr"/>
            <a:r>
              <a:rPr lang="fr-CA" dirty="0"/>
              <a:t>p = 0.5</a:t>
            </a:r>
            <a:endParaRPr lang="fr-FR" dirty="0"/>
          </a:p>
        </p:txBody>
      </p:sp>
      <p:sp>
        <p:nvSpPr>
          <p:cNvPr id="17" name="ZoneTexte 16"/>
          <p:cNvSpPr txBox="1"/>
          <p:nvPr/>
        </p:nvSpPr>
        <p:spPr>
          <a:xfrm>
            <a:off x="3127368" y="2944857"/>
            <a:ext cx="1788322" cy="646331"/>
          </a:xfrm>
          <a:prstGeom prst="rect">
            <a:avLst/>
          </a:prstGeom>
          <a:noFill/>
        </p:spPr>
        <p:txBody>
          <a:bodyPr wrap="square" rtlCol="0">
            <a:spAutoFit/>
          </a:bodyPr>
          <a:lstStyle/>
          <a:p>
            <a:pPr algn="ctr"/>
            <a:r>
              <a:rPr lang="fr-CA" dirty="0" smtClean="0"/>
              <a:t>Fly up</a:t>
            </a:r>
            <a:endParaRPr lang="fr-CA" dirty="0"/>
          </a:p>
          <a:p>
            <a:pPr algn="ctr"/>
            <a:r>
              <a:rPr lang="fr-CA" dirty="0"/>
              <a:t>p = 0.5</a:t>
            </a:r>
            <a:endParaRPr lang="fr-FR" dirty="0"/>
          </a:p>
        </p:txBody>
      </p:sp>
      <p:sp>
        <p:nvSpPr>
          <p:cNvPr id="18" name="Rectangle 17"/>
          <p:cNvSpPr/>
          <p:nvPr/>
        </p:nvSpPr>
        <p:spPr>
          <a:xfrm>
            <a:off x="545730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Rectangle 19"/>
          <p:cNvSpPr/>
          <p:nvPr/>
        </p:nvSpPr>
        <p:spPr>
          <a:xfrm>
            <a:off x="581734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Rectangle 20"/>
          <p:cNvSpPr/>
          <p:nvPr/>
        </p:nvSpPr>
        <p:spPr>
          <a:xfrm>
            <a:off x="617738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Rectangle 21"/>
          <p:cNvSpPr/>
          <p:nvPr/>
        </p:nvSpPr>
        <p:spPr>
          <a:xfrm>
            <a:off x="545730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Rectangle 22"/>
          <p:cNvSpPr/>
          <p:nvPr/>
        </p:nvSpPr>
        <p:spPr>
          <a:xfrm>
            <a:off x="581734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Rectangle 23"/>
          <p:cNvSpPr/>
          <p:nvPr/>
        </p:nvSpPr>
        <p:spPr>
          <a:xfrm>
            <a:off x="617738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Rectangle 24"/>
          <p:cNvSpPr/>
          <p:nvPr/>
        </p:nvSpPr>
        <p:spPr>
          <a:xfrm>
            <a:off x="545730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Rectangle 25"/>
          <p:cNvSpPr/>
          <p:nvPr/>
        </p:nvSpPr>
        <p:spPr>
          <a:xfrm>
            <a:off x="581734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Rectangle 26"/>
          <p:cNvSpPr/>
          <p:nvPr/>
        </p:nvSpPr>
        <p:spPr>
          <a:xfrm>
            <a:off x="617738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ZoneTexte 27"/>
          <p:cNvSpPr txBox="1"/>
          <p:nvPr/>
        </p:nvSpPr>
        <p:spPr>
          <a:xfrm>
            <a:off x="5745333" y="3769108"/>
            <a:ext cx="504056" cy="307777"/>
          </a:xfrm>
          <a:prstGeom prst="rect">
            <a:avLst/>
          </a:prstGeom>
          <a:noFill/>
        </p:spPr>
        <p:txBody>
          <a:bodyPr wrap="square" rtlCol="0">
            <a:spAutoFit/>
          </a:bodyPr>
          <a:lstStyle/>
          <a:p>
            <a:pPr algn="ctr"/>
            <a:r>
              <a:rPr lang="fr-CA" sz="1400" dirty="0"/>
              <a:t>1/8</a:t>
            </a:r>
            <a:endParaRPr lang="fr-FR" sz="1400" dirty="0"/>
          </a:p>
        </p:txBody>
      </p:sp>
      <p:sp>
        <p:nvSpPr>
          <p:cNvPr id="29" name="ZoneTexte 28"/>
          <p:cNvSpPr txBox="1"/>
          <p:nvPr/>
        </p:nvSpPr>
        <p:spPr>
          <a:xfrm>
            <a:off x="5428017" y="3769107"/>
            <a:ext cx="504056" cy="307777"/>
          </a:xfrm>
          <a:prstGeom prst="rect">
            <a:avLst/>
          </a:prstGeom>
          <a:noFill/>
        </p:spPr>
        <p:txBody>
          <a:bodyPr wrap="square" rtlCol="0">
            <a:spAutoFit/>
          </a:bodyPr>
          <a:lstStyle/>
          <a:p>
            <a:r>
              <a:rPr lang="fr-CA" sz="1400" dirty="0"/>
              <a:t>1/8</a:t>
            </a:r>
            <a:endParaRPr lang="fr-FR" sz="1400" dirty="0"/>
          </a:p>
        </p:txBody>
      </p:sp>
      <p:sp>
        <p:nvSpPr>
          <p:cNvPr id="30" name="ZoneTexte 29"/>
          <p:cNvSpPr txBox="1"/>
          <p:nvPr/>
        </p:nvSpPr>
        <p:spPr>
          <a:xfrm>
            <a:off x="6105373" y="3765706"/>
            <a:ext cx="504056" cy="307777"/>
          </a:xfrm>
          <a:prstGeom prst="rect">
            <a:avLst/>
          </a:prstGeom>
          <a:noFill/>
        </p:spPr>
        <p:txBody>
          <a:bodyPr wrap="square" rtlCol="0">
            <a:spAutoFit/>
          </a:bodyPr>
          <a:lstStyle/>
          <a:p>
            <a:pPr algn="ctr"/>
            <a:r>
              <a:rPr lang="fr-CA" sz="1400" dirty="0"/>
              <a:t>1/8</a:t>
            </a:r>
            <a:endParaRPr lang="fr-FR" sz="1400" dirty="0"/>
          </a:p>
        </p:txBody>
      </p:sp>
      <p:sp>
        <p:nvSpPr>
          <p:cNvPr id="31" name="ZoneTexte 30"/>
          <p:cNvSpPr txBox="1"/>
          <p:nvPr/>
        </p:nvSpPr>
        <p:spPr>
          <a:xfrm>
            <a:off x="5428815" y="4132549"/>
            <a:ext cx="504056" cy="307777"/>
          </a:xfrm>
          <a:prstGeom prst="rect">
            <a:avLst/>
          </a:prstGeom>
          <a:noFill/>
        </p:spPr>
        <p:txBody>
          <a:bodyPr wrap="square" rtlCol="0">
            <a:spAutoFit/>
          </a:bodyPr>
          <a:lstStyle/>
          <a:p>
            <a:r>
              <a:rPr lang="fr-CA" sz="1400" dirty="0"/>
              <a:t>1/8</a:t>
            </a:r>
            <a:endParaRPr lang="fr-FR" sz="1400" dirty="0"/>
          </a:p>
        </p:txBody>
      </p:sp>
      <p:sp>
        <p:nvSpPr>
          <p:cNvPr id="32" name="ZoneTexte 31"/>
          <p:cNvSpPr txBox="1"/>
          <p:nvPr/>
        </p:nvSpPr>
        <p:spPr>
          <a:xfrm>
            <a:off x="6106171" y="4129148"/>
            <a:ext cx="504056" cy="307777"/>
          </a:xfrm>
          <a:prstGeom prst="rect">
            <a:avLst/>
          </a:prstGeom>
          <a:noFill/>
        </p:spPr>
        <p:txBody>
          <a:bodyPr wrap="square" rtlCol="0">
            <a:spAutoFit/>
          </a:bodyPr>
          <a:lstStyle/>
          <a:p>
            <a:pPr algn="ctr"/>
            <a:r>
              <a:rPr lang="fr-CA" sz="1400" dirty="0"/>
              <a:t>1/8</a:t>
            </a:r>
            <a:endParaRPr lang="fr-FR" sz="1400" dirty="0"/>
          </a:p>
        </p:txBody>
      </p:sp>
      <p:sp>
        <p:nvSpPr>
          <p:cNvPr id="33" name="ZoneTexte 32"/>
          <p:cNvSpPr txBox="1"/>
          <p:nvPr/>
        </p:nvSpPr>
        <p:spPr>
          <a:xfrm>
            <a:off x="5746992" y="4492590"/>
            <a:ext cx="504056" cy="307777"/>
          </a:xfrm>
          <a:prstGeom prst="rect">
            <a:avLst/>
          </a:prstGeom>
          <a:noFill/>
        </p:spPr>
        <p:txBody>
          <a:bodyPr wrap="square" rtlCol="0">
            <a:spAutoFit/>
          </a:bodyPr>
          <a:lstStyle/>
          <a:p>
            <a:pPr algn="ctr"/>
            <a:r>
              <a:rPr lang="fr-CA" sz="1400" dirty="0"/>
              <a:t>1/8</a:t>
            </a:r>
            <a:endParaRPr lang="fr-FR" sz="1400" dirty="0"/>
          </a:p>
        </p:txBody>
      </p:sp>
      <p:sp>
        <p:nvSpPr>
          <p:cNvPr id="34" name="ZoneTexte 33"/>
          <p:cNvSpPr txBox="1"/>
          <p:nvPr/>
        </p:nvSpPr>
        <p:spPr>
          <a:xfrm>
            <a:off x="5429676" y="4492589"/>
            <a:ext cx="504056" cy="307777"/>
          </a:xfrm>
          <a:prstGeom prst="rect">
            <a:avLst/>
          </a:prstGeom>
          <a:noFill/>
        </p:spPr>
        <p:txBody>
          <a:bodyPr wrap="square" rtlCol="0">
            <a:spAutoFit/>
          </a:bodyPr>
          <a:lstStyle/>
          <a:p>
            <a:r>
              <a:rPr lang="fr-CA" sz="1400" dirty="0"/>
              <a:t>1/8</a:t>
            </a:r>
            <a:endParaRPr lang="fr-FR" sz="1400" dirty="0"/>
          </a:p>
        </p:txBody>
      </p:sp>
      <p:sp>
        <p:nvSpPr>
          <p:cNvPr id="35" name="ZoneTexte 34"/>
          <p:cNvSpPr txBox="1"/>
          <p:nvPr/>
        </p:nvSpPr>
        <p:spPr>
          <a:xfrm>
            <a:off x="6107032" y="4489188"/>
            <a:ext cx="504056" cy="307777"/>
          </a:xfrm>
          <a:prstGeom prst="rect">
            <a:avLst/>
          </a:prstGeom>
          <a:noFill/>
        </p:spPr>
        <p:txBody>
          <a:bodyPr wrap="square" rtlCol="0">
            <a:spAutoFit/>
          </a:bodyPr>
          <a:lstStyle/>
          <a:p>
            <a:pPr algn="ctr"/>
            <a:r>
              <a:rPr lang="fr-CA" sz="1400" dirty="0"/>
              <a:t>1/8</a:t>
            </a:r>
            <a:endParaRPr lang="fr-FR" sz="1400" dirty="0"/>
          </a:p>
        </p:txBody>
      </p:sp>
      <p:sp>
        <p:nvSpPr>
          <p:cNvPr id="36" name="Triangle isocèle 35"/>
          <p:cNvSpPr/>
          <p:nvPr/>
        </p:nvSpPr>
        <p:spPr>
          <a:xfrm rot="13946802">
            <a:off x="5859223" y="420920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Rectangle 36"/>
          <p:cNvSpPr/>
          <p:nvPr/>
        </p:nvSpPr>
        <p:spPr>
          <a:xfrm>
            <a:off x="458576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p:cNvSpPr/>
          <p:nvPr/>
        </p:nvSpPr>
        <p:spPr>
          <a:xfrm>
            <a:off x="494580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Rectangle 38"/>
          <p:cNvSpPr/>
          <p:nvPr/>
        </p:nvSpPr>
        <p:spPr>
          <a:xfrm>
            <a:off x="530584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p:cNvSpPr/>
          <p:nvPr/>
        </p:nvSpPr>
        <p:spPr>
          <a:xfrm>
            <a:off x="458576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40"/>
          <p:cNvSpPr/>
          <p:nvPr/>
        </p:nvSpPr>
        <p:spPr>
          <a:xfrm>
            <a:off x="494580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Rectangle 41"/>
          <p:cNvSpPr/>
          <p:nvPr/>
        </p:nvSpPr>
        <p:spPr>
          <a:xfrm>
            <a:off x="530584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Rectangle 42"/>
          <p:cNvSpPr/>
          <p:nvPr/>
        </p:nvSpPr>
        <p:spPr>
          <a:xfrm>
            <a:off x="458576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p:cNvSpPr/>
          <p:nvPr/>
        </p:nvSpPr>
        <p:spPr>
          <a:xfrm>
            <a:off x="494580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Rectangle 44"/>
          <p:cNvSpPr/>
          <p:nvPr/>
        </p:nvSpPr>
        <p:spPr>
          <a:xfrm>
            <a:off x="530584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Triangle isocèle 45"/>
          <p:cNvSpPr/>
          <p:nvPr/>
        </p:nvSpPr>
        <p:spPr>
          <a:xfrm rot="13946802">
            <a:off x="5368293" y="5962595"/>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7" name="Connecteur droit avec flèche 46"/>
          <p:cNvCxnSpPr>
            <a:stCxn id="26" idx="2"/>
            <a:endCxn id="38" idx="0"/>
          </p:cNvCxnSpPr>
          <p:nvPr/>
        </p:nvCxnSpPr>
        <p:spPr>
          <a:xfrm flipH="1">
            <a:off x="5125829" y="4823097"/>
            <a:ext cx="871532" cy="70744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8" name="Connecteur droit avec flèche 47"/>
          <p:cNvCxnSpPr>
            <a:stCxn id="69" idx="2"/>
          </p:cNvCxnSpPr>
          <p:nvPr/>
        </p:nvCxnSpPr>
        <p:spPr>
          <a:xfrm>
            <a:off x="4213850" y="4822141"/>
            <a:ext cx="911979" cy="70840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3673791" y="374202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Rectangle 49"/>
          <p:cNvSpPr/>
          <p:nvPr/>
        </p:nvSpPr>
        <p:spPr>
          <a:xfrm>
            <a:off x="4033831" y="3742021"/>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Rectangle 50"/>
          <p:cNvSpPr/>
          <p:nvPr/>
        </p:nvSpPr>
        <p:spPr>
          <a:xfrm>
            <a:off x="4393871" y="3742021"/>
            <a:ext cx="360040" cy="360040"/>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Rectangle 51"/>
          <p:cNvSpPr/>
          <p:nvPr/>
        </p:nvSpPr>
        <p:spPr>
          <a:xfrm>
            <a:off x="3673791" y="410206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Rectangle 52"/>
          <p:cNvSpPr/>
          <p:nvPr/>
        </p:nvSpPr>
        <p:spPr>
          <a:xfrm>
            <a:off x="3778935" y="395009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Rectangle 53"/>
          <p:cNvSpPr/>
          <p:nvPr/>
        </p:nvSpPr>
        <p:spPr>
          <a:xfrm>
            <a:off x="4138975" y="3950099"/>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Rectangle 54"/>
          <p:cNvSpPr/>
          <p:nvPr/>
        </p:nvSpPr>
        <p:spPr>
          <a:xfrm>
            <a:off x="3673791" y="4462101"/>
            <a:ext cx="360040" cy="360040"/>
          </a:xfrm>
          <a:prstGeom prst="rect">
            <a:avLst/>
          </a:prstGeom>
          <a:solidFill>
            <a:schemeClr val="accent3">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Rectangle 55"/>
          <p:cNvSpPr/>
          <p:nvPr/>
        </p:nvSpPr>
        <p:spPr>
          <a:xfrm>
            <a:off x="377893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Rectangle 56"/>
          <p:cNvSpPr/>
          <p:nvPr/>
        </p:nvSpPr>
        <p:spPr>
          <a:xfrm>
            <a:off x="413897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Triangle isocèle 57"/>
          <p:cNvSpPr/>
          <p:nvPr/>
        </p:nvSpPr>
        <p:spPr>
          <a:xfrm rot="13946802">
            <a:off x="3858191" y="4056288"/>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59" name="Connecteur droit avec flèche 58"/>
          <p:cNvCxnSpPr/>
          <p:nvPr/>
        </p:nvCxnSpPr>
        <p:spPr>
          <a:xfrm>
            <a:off x="2877294" y="4315542"/>
            <a:ext cx="790535" cy="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0" name="Organigramme : Données 59"/>
          <p:cNvSpPr/>
          <p:nvPr/>
        </p:nvSpPr>
        <p:spPr>
          <a:xfrm>
            <a:off x="1498520" y="3918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1" name="ZoneTexte 60"/>
          <p:cNvSpPr txBox="1"/>
          <p:nvPr/>
        </p:nvSpPr>
        <p:spPr>
          <a:xfrm>
            <a:off x="1574479" y="4126266"/>
            <a:ext cx="1440160" cy="369332"/>
          </a:xfrm>
          <a:prstGeom prst="rect">
            <a:avLst/>
          </a:prstGeom>
          <a:noFill/>
        </p:spPr>
        <p:txBody>
          <a:bodyPr wrap="square" rtlCol="0">
            <a:spAutoFit/>
          </a:bodyPr>
          <a:lstStyle/>
          <a:p>
            <a:pPr algn="ctr"/>
            <a:r>
              <a:rPr lang="en-US" b="1" dirty="0" smtClean="0"/>
              <a:t>Habitat</a:t>
            </a:r>
            <a:endParaRPr lang="en-US" b="1" dirty="0"/>
          </a:p>
        </p:txBody>
      </p:sp>
      <p:sp>
        <p:nvSpPr>
          <p:cNvPr id="62" name="Rectangle 61"/>
          <p:cNvSpPr/>
          <p:nvPr/>
        </p:nvSpPr>
        <p:spPr>
          <a:xfrm>
            <a:off x="3673790" y="374202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3" name="Rectangle 62"/>
          <p:cNvSpPr/>
          <p:nvPr/>
        </p:nvSpPr>
        <p:spPr>
          <a:xfrm>
            <a:off x="4033830" y="374202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4" name="Rectangle 63"/>
          <p:cNvSpPr/>
          <p:nvPr/>
        </p:nvSpPr>
        <p:spPr>
          <a:xfrm>
            <a:off x="4393870" y="3742021"/>
            <a:ext cx="360040" cy="36004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5" name="Rectangle 64"/>
          <p:cNvSpPr/>
          <p:nvPr/>
        </p:nvSpPr>
        <p:spPr>
          <a:xfrm>
            <a:off x="3673790" y="410206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6" name="Rectangle 65"/>
          <p:cNvSpPr/>
          <p:nvPr/>
        </p:nvSpPr>
        <p:spPr>
          <a:xfrm>
            <a:off x="4033830" y="410206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7" name="Rectangle 66"/>
          <p:cNvSpPr/>
          <p:nvPr/>
        </p:nvSpPr>
        <p:spPr>
          <a:xfrm>
            <a:off x="4393870" y="410206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8" name="Rectangle 67"/>
          <p:cNvSpPr/>
          <p:nvPr/>
        </p:nvSpPr>
        <p:spPr>
          <a:xfrm>
            <a:off x="3673790" y="4462101"/>
            <a:ext cx="360040" cy="360040"/>
          </a:xfrm>
          <a:prstGeom prst="rect">
            <a:avLst/>
          </a:prstGeom>
          <a:solidFill>
            <a:srgbClr val="DBECD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9" name="Rectangle 68"/>
          <p:cNvSpPr/>
          <p:nvPr/>
        </p:nvSpPr>
        <p:spPr>
          <a:xfrm>
            <a:off x="4033830" y="446210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0" name="Rectangle 69"/>
          <p:cNvSpPr/>
          <p:nvPr/>
        </p:nvSpPr>
        <p:spPr>
          <a:xfrm>
            <a:off x="4393870" y="446210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1" name="Triangle isocèle 70"/>
          <p:cNvSpPr/>
          <p:nvPr/>
        </p:nvSpPr>
        <p:spPr>
          <a:xfrm rot="13946802">
            <a:off x="4113086" y="4208250"/>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2" name="Étoile à 5 branches 71"/>
          <p:cNvSpPr/>
          <p:nvPr/>
        </p:nvSpPr>
        <p:spPr>
          <a:xfrm>
            <a:off x="3742931" y="4534108"/>
            <a:ext cx="216024" cy="216024"/>
          </a:xfrm>
          <a:prstGeom prst="star5">
            <a:avLst/>
          </a:prstGeom>
          <a:solidFill>
            <a:srgbClr val="D9AB01"/>
          </a:solidFill>
          <a:ln>
            <a:solidFill>
              <a:srgbClr val="D9AB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3" name="Image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07315" y="4670179"/>
            <a:ext cx="1202557" cy="1199879"/>
          </a:xfrm>
          <a:prstGeom prst="rect">
            <a:avLst/>
          </a:prstGeom>
        </p:spPr>
      </p:pic>
      <p:cxnSp>
        <p:nvCxnSpPr>
          <p:cNvPr id="74" name="Connecteur en angle 73"/>
          <p:cNvCxnSpPr/>
          <p:nvPr/>
        </p:nvCxnSpPr>
        <p:spPr>
          <a:xfrm flipH="1" flipV="1">
            <a:off x="5632836" y="2337866"/>
            <a:ext cx="42148" cy="3729714"/>
          </a:xfrm>
          <a:prstGeom prst="bentConnector3">
            <a:avLst>
              <a:gd name="adj1" fmla="val -6304895"/>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5" name="ZoneTexte 74"/>
          <p:cNvSpPr txBox="1"/>
          <p:nvPr/>
        </p:nvSpPr>
        <p:spPr>
          <a:xfrm>
            <a:off x="6151032" y="1654660"/>
            <a:ext cx="3240360" cy="646331"/>
          </a:xfrm>
          <a:prstGeom prst="rect">
            <a:avLst/>
          </a:prstGeom>
          <a:noFill/>
        </p:spPr>
        <p:txBody>
          <a:bodyPr wrap="square" rtlCol="0">
            <a:spAutoFit/>
          </a:bodyPr>
          <a:lstStyle/>
          <a:p>
            <a:r>
              <a:rPr lang="fr-CA" dirty="0" err="1" smtClean="0"/>
              <a:t>Repeat</a:t>
            </a:r>
            <a:r>
              <a:rPr lang="fr-CA" dirty="0" smtClean="0"/>
              <a:t> for </a:t>
            </a:r>
            <a:r>
              <a:rPr lang="fr-CA" dirty="0" err="1" smtClean="0"/>
              <a:t>each</a:t>
            </a:r>
            <a:r>
              <a:rPr lang="fr-CA" dirty="0" smtClean="0"/>
              <a:t> </a:t>
            </a:r>
            <a:r>
              <a:rPr lang="fr-CA" dirty="0" err="1" smtClean="0"/>
              <a:t>individual</a:t>
            </a:r>
            <a:endParaRPr lang="fr-CA" dirty="0" smtClean="0"/>
          </a:p>
          <a:p>
            <a:r>
              <a:rPr lang="fr-CA" dirty="0" smtClean="0"/>
              <a:t>At </a:t>
            </a:r>
            <a:r>
              <a:rPr lang="fr-CA" dirty="0" err="1" smtClean="0"/>
              <a:t>each</a:t>
            </a:r>
            <a:r>
              <a:rPr lang="fr-CA" dirty="0" smtClean="0"/>
              <a:t> time </a:t>
            </a:r>
            <a:r>
              <a:rPr lang="fr-CA" dirty="0" err="1" smtClean="0"/>
              <a:t>step</a:t>
            </a:r>
            <a:endParaRPr lang="fr-FR" dirty="0"/>
          </a:p>
        </p:txBody>
      </p:sp>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7" name="Triangle isocèle 76"/>
          <p:cNvSpPr/>
          <p:nvPr/>
        </p:nvSpPr>
        <p:spPr>
          <a:xfrm rot="13983607">
            <a:off x="5836049" y="419231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8" name="Triangle isocèle 77"/>
          <p:cNvSpPr/>
          <p:nvPr/>
        </p:nvSpPr>
        <p:spPr>
          <a:xfrm rot="13983607">
            <a:off x="4076296" y="4198667"/>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9" name="Triangle isocèle 78"/>
          <p:cNvSpPr/>
          <p:nvPr/>
        </p:nvSpPr>
        <p:spPr>
          <a:xfrm rot="13983607">
            <a:off x="5341950" y="5969736"/>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392768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bg1"/>
                </a:solidFill>
                <a:latin typeface="Courier New" panose="02070309020205020404" pitchFamily="49" charset="0"/>
                <a:cs typeface="Courier New" panose="02070309020205020404" pitchFamily="49" charset="0"/>
              </a:rPr>
              <a:t>elevation</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&lt;- 100 - </a:t>
            </a:r>
            <a:r>
              <a:rPr lang="fr-CA" sz="1500" dirty="0" err="1">
                <a:solidFill>
                  <a:schemeClr val="bg1"/>
                </a:solidFill>
                <a:latin typeface="Courier New" panose="02070309020205020404" pitchFamily="49" charset="0"/>
                <a:cs typeface="Courier New" panose="02070309020205020404" pitchFamily="49" charset="0"/>
              </a:rPr>
              <a:t>NLdist</a:t>
            </a:r>
            <a:r>
              <a:rPr lang="fr-CA" sz="1500" dirty="0">
                <a:solidFill>
                  <a:schemeClr val="bg1"/>
                </a:solidFill>
                <a:latin typeface="Courier New" panose="02070309020205020404" pitchFamily="49" charset="0"/>
                <a:cs typeface="Courier New" panose="02070309020205020404" pitchFamily="49" charset="0"/>
              </a:rPr>
              <a:t>(agents = </a:t>
            </a:r>
            <a:r>
              <a:rPr lang="fr-CA" sz="1500" dirty="0" smtClean="0">
                <a:solidFill>
                  <a:schemeClr val="bg1"/>
                </a:solidFill>
                <a:latin typeface="Courier New" panose="02070309020205020404" pitchFamily="49" charset="0"/>
                <a:cs typeface="Courier New" panose="02070309020205020404" pitchFamily="49" charset="0"/>
              </a:rPr>
              <a:t>patches(</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agents2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cbind</a:t>
            </a:r>
            <a:r>
              <a:rPr lang="fr-CA" sz="1500" dirty="0">
                <a:solidFill>
                  <a:schemeClr val="bg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NLset</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patches(</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val </a:t>
            </a:r>
            <a:r>
              <a:rPr lang="fr-CA" sz="1500" dirty="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elevation</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plot(</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createTurtles</a:t>
            </a:r>
            <a:r>
              <a:rPr lang="fr-CA" sz="1500" dirty="0">
                <a:solidFill>
                  <a:schemeClr val="bg1"/>
                </a:solidFill>
                <a:latin typeface="Courier New" panose="02070309020205020404" pitchFamily="49" charset="0"/>
                <a:cs typeface="Courier New" panose="02070309020205020404" pitchFamily="49" charset="0"/>
              </a:rPr>
              <a:t>(n = 3, </a:t>
            </a:r>
            <a:r>
              <a:rPr lang="fr-CA" sz="1500" dirty="0" err="1">
                <a:solidFill>
                  <a:schemeClr val="bg1"/>
                </a:solidFill>
                <a:latin typeface="Courier New" panose="02070309020205020404" pitchFamily="49" charset="0"/>
                <a:cs typeface="Courier New" panose="02070309020205020404" pitchFamily="49" charset="0"/>
              </a:rPr>
              <a:t>coords</a:t>
            </a: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cbind</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xcor</a:t>
            </a:r>
            <a:r>
              <a:rPr lang="fr-CA" sz="1500" dirty="0">
                <a:solidFill>
                  <a:schemeClr val="bg1"/>
                </a:solidFill>
                <a:latin typeface="Courier New" panose="02070309020205020404" pitchFamily="49" charset="0"/>
                <a:cs typeface="Courier New" panose="02070309020205020404" pitchFamily="49" charset="0"/>
              </a:rPr>
              <a:t> = 50</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ycor</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16, col = of(agents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var =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uphill</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pic>
        <p:nvPicPr>
          <p:cNvPr id="5" name="Espace réservé du contenu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7890" y="809297"/>
            <a:ext cx="6704110" cy="6048703"/>
          </a:xfrm>
          <a:prstGeom prst="rect">
            <a:avLst/>
          </a:prstGeom>
        </p:spPr>
      </p:pic>
    </p:spTree>
    <p:extLst>
      <p:ext uri="{BB962C8B-B14F-4D97-AF65-F5344CB8AC3E}">
        <p14:creationId xmlns:p14="http://schemas.microsoft.com/office/powerpoint/2010/main" val="2618644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createTurtles</a:t>
            </a:r>
            <a:r>
              <a:rPr lang="fr-CA" sz="1500" dirty="0">
                <a:solidFill>
                  <a:schemeClr val="bg1"/>
                </a:solidFill>
                <a:latin typeface="Courier New" panose="02070309020205020404" pitchFamily="49" charset="0"/>
                <a:cs typeface="Courier New" panose="02070309020205020404" pitchFamily="49" charset="0"/>
              </a:rPr>
              <a:t>(n = 3, </a:t>
            </a:r>
            <a:r>
              <a:rPr lang="fr-CA" sz="1500" dirty="0" err="1">
                <a:solidFill>
                  <a:schemeClr val="bg1"/>
                </a:solidFill>
                <a:latin typeface="Courier New" panose="02070309020205020404" pitchFamily="49" charset="0"/>
                <a:cs typeface="Courier New" panose="02070309020205020404" pitchFamily="49" charset="0"/>
              </a:rPr>
              <a:t>coords</a:t>
            </a: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cbind</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xcor</a:t>
            </a:r>
            <a:r>
              <a:rPr lang="fr-CA" sz="1500" dirty="0">
                <a:solidFill>
                  <a:schemeClr val="bg1"/>
                </a:solidFill>
                <a:latin typeface="Courier New" panose="02070309020205020404" pitchFamily="49" charset="0"/>
                <a:cs typeface="Courier New" panose="02070309020205020404" pitchFamily="49" charset="0"/>
              </a:rPr>
              <a:t> = 50</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ycor</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16, col = of(agents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var =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uphill</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pic>
        <p:nvPicPr>
          <p:cNvPr id="6" name="Espace réservé du contenu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5705" y="1072055"/>
            <a:ext cx="6516295" cy="5879249"/>
          </a:xfrm>
          <a:prstGeom prst="rect">
            <a:avLst/>
          </a:prstGeom>
        </p:spPr>
      </p:pic>
    </p:spTree>
    <p:extLst>
      <p:ext uri="{BB962C8B-B14F-4D97-AF65-F5344CB8AC3E}">
        <p14:creationId xmlns:p14="http://schemas.microsoft.com/office/powerpoint/2010/main" val="4294143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uphill</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pic>
        <p:nvPicPr>
          <p:cNvPr id="5" name="Espace réservé du contenu 5"/>
          <p:cNvPicPr>
            <a:picLocks noChangeAspect="1"/>
          </p:cNvPicPr>
          <p:nvPr/>
        </p:nvPicPr>
        <p:blipFill rotWithShape="1">
          <a:blip r:embed="rId2">
            <a:extLst>
              <a:ext uri="{28A0092B-C50C-407E-A947-70E740481C1C}">
                <a14:useLocalDpi xmlns:a14="http://schemas.microsoft.com/office/drawing/2010/main" val="0"/>
              </a:ext>
            </a:extLst>
          </a:blip>
          <a:srcRect l="4696" t="6256" r="2922" b="5237"/>
          <a:stretch/>
        </p:blipFill>
        <p:spPr>
          <a:xfrm>
            <a:off x="6787314" y="2186153"/>
            <a:ext cx="5404687" cy="4671848"/>
          </a:xfrm>
          <a:prstGeom prst="rect">
            <a:avLst/>
          </a:prstGeom>
        </p:spPr>
      </p:pic>
    </p:spTree>
    <p:extLst>
      <p:ext uri="{BB962C8B-B14F-4D97-AF65-F5344CB8AC3E}">
        <p14:creationId xmlns:p14="http://schemas.microsoft.com/office/powerpoint/2010/main" val="2241009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sp>
        <p:nvSpPr>
          <p:cNvPr id="3" name="Espace réservé du contenu 2"/>
          <p:cNvSpPr>
            <a:spLocks noGrp="1"/>
          </p:cNvSpPr>
          <p:nvPr>
            <p:ph idx="1"/>
          </p:nvPr>
        </p:nvSpPr>
        <p:spPr>
          <a:xfrm>
            <a:off x="677334" y="1587063"/>
            <a:ext cx="8596668" cy="4454300"/>
          </a:xfrm>
        </p:spPr>
        <p:txBody>
          <a:bodyPr>
            <a:normAutofit/>
          </a:bodyPr>
          <a:lstStyle/>
          <a:p>
            <a:r>
              <a:rPr lang="fr-CA" sz="2400" dirty="0" err="1" smtClean="0"/>
              <a:t>Available</a:t>
            </a:r>
            <a:r>
              <a:rPr lang="fr-CA" sz="2400" dirty="0" smtClean="0"/>
              <a:t> on CRAN</a:t>
            </a:r>
          </a:p>
          <a:p>
            <a:r>
              <a:rPr lang="fr-CA" sz="2400" dirty="0" err="1" smtClean="0"/>
              <a:t>Published</a:t>
            </a:r>
            <a:r>
              <a:rPr lang="fr-CA" sz="2400" dirty="0" smtClean="0"/>
              <a:t> in </a:t>
            </a:r>
            <a:r>
              <a:rPr lang="fr-CA" sz="2400" dirty="0" err="1" smtClean="0"/>
              <a:t>Ecography</a:t>
            </a:r>
            <a:endParaRPr lang="fr-CA" sz="2400" dirty="0"/>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334" y="2907863"/>
            <a:ext cx="10234434" cy="3948381"/>
          </a:xfrm>
          <a:prstGeom prst="rect">
            <a:avLst/>
          </a:prstGeom>
        </p:spPr>
      </p:pic>
    </p:spTree>
    <p:extLst>
      <p:ext uri="{BB962C8B-B14F-4D97-AF65-F5344CB8AC3E}">
        <p14:creationId xmlns:p14="http://schemas.microsoft.com/office/powerpoint/2010/main" val="428863004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497447223"/>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allNeighbors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neighbors</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 &lt;- </a:t>
            </a:r>
            <a:r>
              <a:rPr lang="fr-CA" sz="1500" b="1" dirty="0" err="1">
                <a:solidFill>
                  <a:srgbClr val="FFC000"/>
                </a:solidFill>
                <a:latin typeface="Courier New" panose="02070309020205020404" pitchFamily="49" charset="0"/>
                <a:cs typeface="Courier New" panose="02070309020205020404" pitchFamily="49" charset="0"/>
              </a:rPr>
              <a:t>oneOf</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allNeighbors</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moveTo</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 col </a:t>
            </a:r>
            <a:r>
              <a:rPr lang="fr-CA" sz="1500" dirty="0">
                <a:solidFill>
                  <a:schemeClr val="bg1"/>
                </a:solidFill>
                <a:latin typeface="Courier New" panose="02070309020205020404" pitchFamily="49" charset="0"/>
                <a:cs typeface="Courier New" panose="02070309020205020404" pitchFamily="49" charset="0"/>
              </a:rPr>
              <a:t>= </a:t>
            </a:r>
            <a:r>
              <a:rPr lang="fr-CA" sz="1500" b="1" dirty="0">
                <a:solidFill>
                  <a:schemeClr val="bg1"/>
                </a:solidFill>
                <a:latin typeface="Courier New" panose="02070309020205020404" pitchFamily="49" charset="0"/>
                <a:cs typeface="Courier New" panose="02070309020205020404" pitchFamily="49" charset="0"/>
              </a:rPr>
              <a:t>of</a:t>
            </a:r>
            <a:r>
              <a:rPr lang="fr-CA" sz="1500" dirty="0">
                <a:solidFill>
                  <a:schemeClr val="bg1"/>
                </a:solidFill>
                <a:latin typeface="Courier New" panose="02070309020205020404" pitchFamily="49" charset="0"/>
                <a:cs typeface="Courier New" panose="02070309020205020404" pitchFamily="49" charset="0"/>
              </a:rPr>
              <a:t>(agents = </a:t>
            </a:r>
            <a:r>
              <a:rPr lang="fr-CA" sz="1500" dirty="0" smtClean="0">
                <a:solidFill>
                  <a:schemeClr val="bg1"/>
                </a:solidFill>
                <a:latin typeface="Courier New" panose="02070309020205020404" pitchFamily="49" charset="0"/>
                <a:cs typeface="Courier New" panose="02070309020205020404" pitchFamily="49" charset="0"/>
              </a:rPr>
              <a:t>b3,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191801049"/>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tx1"/>
                </a:solidFill>
                <a:latin typeface="Courier New" panose="02070309020205020404" pitchFamily="49" charset="0"/>
                <a:cs typeface="Courier New" panose="02070309020205020404" pitchFamily="49" charset="0"/>
              </a:rPr>
              <a:t>  if (</a:t>
            </a:r>
            <a:r>
              <a:rPr lang="fr-CA" sz="1500" dirty="0" err="1">
                <a:solidFill>
                  <a:schemeClr val="tx1"/>
                </a:solidFill>
                <a:latin typeface="Courier New" panose="02070309020205020404" pitchFamily="49" charset="0"/>
                <a:cs typeface="Courier New" panose="02070309020205020404" pitchFamily="49" charset="0"/>
              </a:rPr>
              <a:t>runif</a:t>
            </a:r>
            <a:r>
              <a:rPr lang="fr-CA" sz="1500" dirty="0">
                <a:solidFill>
                  <a:schemeClr val="tx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else</a:t>
            </a: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allNeighbors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neighbors</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 &lt;- </a:t>
            </a:r>
            <a:r>
              <a:rPr lang="fr-CA" sz="1500" b="1" dirty="0" err="1">
                <a:solidFill>
                  <a:srgbClr val="FFC000"/>
                </a:solidFill>
                <a:latin typeface="Courier New" panose="02070309020205020404" pitchFamily="49" charset="0"/>
                <a:cs typeface="Courier New" panose="02070309020205020404" pitchFamily="49" charset="0"/>
              </a:rPr>
              <a:t>oneOf</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allNeighbors</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moveTo</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 col </a:t>
            </a:r>
            <a:r>
              <a:rPr lang="fr-CA" sz="1500" dirty="0">
                <a:solidFill>
                  <a:schemeClr val="bg1"/>
                </a:solidFill>
                <a:latin typeface="Courier New" panose="02070309020205020404" pitchFamily="49" charset="0"/>
                <a:cs typeface="Courier New" panose="02070309020205020404" pitchFamily="49" charset="0"/>
              </a:rPr>
              <a:t>= </a:t>
            </a:r>
            <a:r>
              <a:rPr lang="fr-CA" sz="1500" b="1" dirty="0">
                <a:solidFill>
                  <a:schemeClr val="bg1"/>
                </a:solidFill>
                <a:latin typeface="Courier New" panose="02070309020205020404" pitchFamily="49" charset="0"/>
                <a:cs typeface="Courier New" panose="02070309020205020404" pitchFamily="49" charset="0"/>
              </a:rPr>
              <a:t>of</a:t>
            </a:r>
            <a:r>
              <a:rPr lang="fr-CA" sz="1500" dirty="0">
                <a:solidFill>
                  <a:schemeClr val="bg1"/>
                </a:solidFill>
                <a:latin typeface="Courier New" panose="02070309020205020404" pitchFamily="49" charset="0"/>
                <a:cs typeface="Courier New" panose="02070309020205020404" pitchFamily="49" charset="0"/>
              </a:rPr>
              <a:t>(agents = </a:t>
            </a:r>
            <a:r>
              <a:rPr lang="fr-CA" sz="1500" dirty="0" smtClean="0">
                <a:solidFill>
                  <a:schemeClr val="bg1"/>
                </a:solidFill>
                <a:latin typeface="Courier New" panose="02070309020205020404" pitchFamily="49" charset="0"/>
                <a:cs typeface="Courier New" panose="02070309020205020404" pitchFamily="49" charset="0"/>
              </a:rPr>
              <a:t>b3,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702424701"/>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for </a:t>
            </a:r>
            <a:r>
              <a:rPr lang="fr-CA" sz="1500" dirty="0">
                <a:solidFill>
                  <a:schemeClr val="tx1"/>
                </a:solidFill>
                <a:latin typeface="Courier New" panose="02070309020205020404" pitchFamily="49" charset="0"/>
                <a:cs typeface="Courier New" panose="02070309020205020404" pitchFamily="49" charset="0"/>
              </a:rPr>
              <a:t>(time in 1:100) </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a:solidFill>
                  <a:schemeClr val="tx1"/>
                </a:solidFill>
                <a:latin typeface="Courier New" panose="02070309020205020404" pitchFamily="49" charset="0"/>
                <a:cs typeface="Courier New" panose="02070309020205020404" pitchFamily="49" charset="0"/>
              </a:rPr>
              <a:t>  if (</a:t>
            </a:r>
            <a:r>
              <a:rPr lang="fr-CA" sz="1500" dirty="0" err="1">
                <a:solidFill>
                  <a:schemeClr val="tx1"/>
                </a:solidFill>
                <a:latin typeface="Courier New" panose="02070309020205020404" pitchFamily="49" charset="0"/>
                <a:cs typeface="Courier New" panose="02070309020205020404" pitchFamily="49" charset="0"/>
              </a:rPr>
              <a:t>runif</a:t>
            </a:r>
            <a:r>
              <a:rPr lang="fr-CA" sz="1500" dirty="0">
                <a:solidFill>
                  <a:schemeClr val="tx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else</a:t>
            </a: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allNeighbors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neighbors</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 &lt;- </a:t>
            </a:r>
            <a:r>
              <a:rPr lang="fr-CA" sz="1500" b="1" dirty="0" err="1">
                <a:solidFill>
                  <a:srgbClr val="FFC000"/>
                </a:solidFill>
                <a:latin typeface="Courier New" panose="02070309020205020404" pitchFamily="49" charset="0"/>
                <a:cs typeface="Courier New" panose="02070309020205020404" pitchFamily="49" charset="0"/>
              </a:rPr>
              <a:t>oneOf</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allNeighbors</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moveTo</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16, col </a:t>
            </a:r>
            <a:r>
              <a:rPr lang="fr-CA" sz="1500" dirty="0">
                <a:solidFill>
                  <a:schemeClr val="tx1"/>
                </a:solidFill>
                <a:latin typeface="Courier New" panose="02070309020205020404" pitchFamily="49" charset="0"/>
                <a:cs typeface="Courier New" panose="02070309020205020404" pitchFamily="49" charset="0"/>
              </a:rPr>
              <a:t>=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var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a:solidFill>
                  <a:schemeClr val="tx1"/>
                </a:solidFill>
                <a:latin typeface="Courier New" panose="02070309020205020404" pitchFamily="49" charset="0"/>
                <a:cs typeface="Courier New" panose="02070309020205020404" pitchFamily="49" charset="0"/>
              </a:rPr>
              <a:t>}</a:t>
            </a:r>
          </a:p>
        </p:txBody>
      </p:sp>
      <p:pic>
        <p:nvPicPr>
          <p:cNvPr id="3" name="Espace réservé du contenu 3"/>
          <p:cNvPicPr>
            <a:picLocks noChangeAspect="1"/>
          </p:cNvPicPr>
          <p:nvPr/>
        </p:nvPicPr>
        <p:blipFill rotWithShape="1">
          <a:blip r:embed="rId2" cstate="print">
            <a:extLst>
              <a:ext uri="{28A0092B-C50C-407E-A947-70E740481C1C}">
                <a14:useLocalDpi xmlns:a14="http://schemas.microsoft.com/office/drawing/2010/main" val="0"/>
              </a:ext>
            </a:extLst>
          </a:blip>
          <a:srcRect l="4717" t="7130" r="2831" b="6084"/>
          <a:stretch/>
        </p:blipFill>
        <p:spPr>
          <a:xfrm>
            <a:off x="8326346" y="3584028"/>
            <a:ext cx="3865654" cy="3273972"/>
          </a:xfrm>
          <a:prstGeom prst="rect">
            <a:avLst/>
          </a:prstGeom>
        </p:spPr>
      </p:pic>
    </p:spTree>
    <p:extLst>
      <p:ext uri="{BB962C8B-B14F-4D97-AF65-F5344CB8AC3E}">
        <p14:creationId xmlns:p14="http://schemas.microsoft.com/office/powerpoint/2010/main" val="2322904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r>
              <a:rPr lang="fr-CA" dirty="0" smtClean="0"/>
              <a:t> - </a:t>
            </a:r>
            <a:r>
              <a:rPr lang="fr-CA" dirty="0" err="1" smtClean="0"/>
              <a:t>exercise</a:t>
            </a:r>
            <a:endParaRPr lang="fr-CA" dirty="0"/>
          </a:p>
        </p:txBody>
      </p:sp>
      <p:sp>
        <p:nvSpPr>
          <p:cNvPr id="4" name="Espace réservé du contenu 3"/>
          <p:cNvSpPr>
            <a:spLocks noGrp="1"/>
          </p:cNvSpPr>
          <p:nvPr>
            <p:ph idx="1"/>
          </p:nvPr>
        </p:nvSpPr>
        <p:spPr>
          <a:xfrm>
            <a:off x="677334" y="1635163"/>
            <a:ext cx="10467588" cy="4406200"/>
          </a:xfrm>
        </p:spPr>
        <p:txBody>
          <a:bodyPr/>
          <a:lstStyle/>
          <a:p>
            <a:r>
              <a:rPr lang="en-US" dirty="0" smtClean="0"/>
              <a:t>Create a population of 50 butterflies</a:t>
            </a:r>
          </a:p>
          <a:p>
            <a:pPr lvl="1"/>
            <a:r>
              <a:rPr lang="fr-CA" sz="1400" dirty="0">
                <a:solidFill>
                  <a:schemeClr val="tx1"/>
                </a:solidFill>
                <a:latin typeface="Courier New" panose="02070309020205020404" pitchFamily="49" charset="0"/>
                <a:cs typeface="Courier New" panose="02070309020205020404" pitchFamily="49" charset="0"/>
              </a:rPr>
              <a:t>b3 &lt;- </a:t>
            </a:r>
            <a:r>
              <a:rPr lang="fr-CA" sz="1400" b="1" dirty="0" err="1">
                <a:solidFill>
                  <a:srgbClr val="FFC000"/>
                </a:solidFill>
                <a:latin typeface="Courier New" panose="02070309020205020404" pitchFamily="49" charset="0"/>
                <a:cs typeface="Courier New" panose="02070309020205020404" pitchFamily="49" charset="0"/>
              </a:rPr>
              <a:t>createTurtles</a:t>
            </a:r>
            <a:r>
              <a:rPr lang="fr-CA" sz="1400" dirty="0">
                <a:solidFill>
                  <a:schemeClr val="tx1"/>
                </a:solidFill>
                <a:latin typeface="Courier New" panose="02070309020205020404" pitchFamily="49" charset="0"/>
                <a:cs typeface="Courier New" panose="02070309020205020404" pitchFamily="49" charset="0"/>
              </a:rPr>
              <a:t>(n = </a:t>
            </a:r>
            <a:r>
              <a:rPr lang="fr-CA" sz="1400" dirty="0" smtClean="0">
                <a:solidFill>
                  <a:schemeClr val="tx1"/>
                </a:solidFill>
                <a:latin typeface="Courier New" panose="02070309020205020404" pitchFamily="49" charset="0"/>
                <a:cs typeface="Courier New" panose="02070309020205020404" pitchFamily="49" charset="0"/>
              </a:rPr>
              <a:t>50, </a:t>
            </a:r>
            <a:r>
              <a:rPr lang="fr-CA" sz="1400" dirty="0" err="1">
                <a:solidFill>
                  <a:schemeClr val="tx1"/>
                </a:solidFill>
                <a:latin typeface="Courier New" panose="02070309020205020404" pitchFamily="49" charset="0"/>
                <a:cs typeface="Courier New" panose="02070309020205020404" pitchFamily="49" charset="0"/>
              </a:rPr>
              <a:t>coords</a:t>
            </a:r>
            <a:r>
              <a:rPr lang="fr-CA" sz="1400" dirty="0">
                <a:solidFill>
                  <a:schemeClr val="tx1"/>
                </a:solidFill>
                <a:latin typeface="Courier New" panose="02070309020205020404" pitchFamily="49" charset="0"/>
                <a:cs typeface="Courier New" panose="02070309020205020404" pitchFamily="49" charset="0"/>
              </a:rPr>
              <a:t> = </a:t>
            </a:r>
            <a:r>
              <a:rPr lang="fr-CA" sz="1400" dirty="0" err="1">
                <a:solidFill>
                  <a:schemeClr val="tx1"/>
                </a:solidFill>
                <a:latin typeface="Courier New" panose="02070309020205020404" pitchFamily="49" charset="0"/>
                <a:cs typeface="Courier New" panose="02070309020205020404" pitchFamily="49" charset="0"/>
              </a:rPr>
              <a:t>cbind</a:t>
            </a:r>
            <a:r>
              <a:rPr lang="fr-CA" sz="1400" dirty="0">
                <a:solidFill>
                  <a:schemeClr val="tx1"/>
                </a:solidFill>
                <a:latin typeface="Courier New" panose="02070309020205020404" pitchFamily="49" charset="0"/>
                <a:cs typeface="Courier New" panose="02070309020205020404" pitchFamily="49" charset="0"/>
              </a:rPr>
              <a:t>(</a:t>
            </a:r>
            <a:r>
              <a:rPr lang="fr-CA" sz="1400" dirty="0" err="1">
                <a:solidFill>
                  <a:schemeClr val="tx1"/>
                </a:solidFill>
                <a:latin typeface="Courier New" panose="02070309020205020404" pitchFamily="49" charset="0"/>
                <a:cs typeface="Courier New" panose="02070309020205020404" pitchFamily="49" charset="0"/>
              </a:rPr>
              <a:t>xcor</a:t>
            </a:r>
            <a:r>
              <a:rPr lang="fr-CA" sz="1400" dirty="0">
                <a:solidFill>
                  <a:schemeClr val="tx1"/>
                </a:solidFill>
                <a:latin typeface="Courier New" panose="02070309020205020404" pitchFamily="49" charset="0"/>
                <a:cs typeface="Courier New" panose="02070309020205020404" pitchFamily="49" charset="0"/>
              </a:rPr>
              <a:t> = 50, </a:t>
            </a:r>
            <a:r>
              <a:rPr lang="fr-CA" sz="1400" dirty="0" err="1">
                <a:solidFill>
                  <a:schemeClr val="tx1"/>
                </a:solidFill>
                <a:latin typeface="Courier New" panose="02070309020205020404" pitchFamily="49" charset="0"/>
                <a:cs typeface="Courier New" panose="02070309020205020404" pitchFamily="49" charset="0"/>
              </a:rPr>
              <a:t>ycor</a:t>
            </a:r>
            <a:r>
              <a:rPr lang="fr-CA" sz="1400" dirty="0">
                <a:solidFill>
                  <a:schemeClr val="tx1"/>
                </a:solidFill>
                <a:latin typeface="Courier New" panose="02070309020205020404" pitchFamily="49" charset="0"/>
                <a:cs typeface="Courier New" panose="02070309020205020404" pitchFamily="49" charset="0"/>
              </a:rPr>
              <a:t> = 50))</a:t>
            </a:r>
          </a:p>
          <a:p>
            <a:endParaRPr lang="en-US" dirty="0" smtClean="0"/>
          </a:p>
          <a:p>
            <a:r>
              <a:rPr lang="en-US" dirty="0" smtClean="0"/>
              <a:t>Replace the 1</a:t>
            </a:r>
            <a:r>
              <a:rPr lang="en-US" baseline="30000" dirty="0" smtClean="0"/>
              <a:t>st</a:t>
            </a:r>
            <a:r>
              <a:rPr lang="en-US" dirty="0" smtClean="0"/>
              <a:t> movement pattern by one where butterflies move up, selecting their neighboring patch with the highest elevation among the ones in their cone of vision of [-90º;90</a:t>
            </a:r>
            <a:r>
              <a:rPr lang="en-US" dirty="0"/>
              <a:t>º</a:t>
            </a:r>
            <a:r>
              <a:rPr lang="en-US" dirty="0" smtClean="0"/>
              <a:t>]</a:t>
            </a:r>
          </a:p>
          <a:p>
            <a:pPr lvl="1"/>
            <a:r>
              <a:rPr lang="fr-CA" sz="1400" dirty="0" err="1" smtClean="0">
                <a:solidFill>
                  <a:schemeClr val="tx1"/>
                </a:solidFill>
                <a:latin typeface="Courier New" panose="02070309020205020404" pitchFamily="49" charset="0"/>
                <a:cs typeface="Courier New" panose="02070309020205020404" pitchFamily="49" charset="0"/>
              </a:rPr>
              <a:t>patchesInFront</a:t>
            </a:r>
            <a:r>
              <a:rPr lang="fr-CA" sz="1400" dirty="0" smtClean="0">
                <a:solidFill>
                  <a:schemeClr val="tx1"/>
                </a:solidFill>
                <a:latin typeface="Courier New" panose="02070309020205020404" pitchFamily="49" charset="0"/>
                <a:cs typeface="Courier New" panose="02070309020205020404" pitchFamily="49" charset="0"/>
              </a:rPr>
              <a:t> </a:t>
            </a:r>
            <a:r>
              <a:rPr lang="fr-CA" sz="1400" dirty="0">
                <a:solidFill>
                  <a:schemeClr val="tx1"/>
                </a:solidFill>
                <a:latin typeface="Courier New" panose="02070309020205020404" pitchFamily="49" charset="0"/>
                <a:cs typeface="Courier New" panose="02070309020205020404" pitchFamily="49" charset="0"/>
              </a:rPr>
              <a:t>&lt;- </a:t>
            </a:r>
            <a:r>
              <a:rPr lang="en-US" sz="1400" b="1" dirty="0" err="1" smtClean="0">
                <a:solidFill>
                  <a:srgbClr val="FFC000"/>
                </a:solidFill>
                <a:latin typeface="Courier New" panose="02070309020205020404" pitchFamily="49" charset="0"/>
                <a:cs typeface="Courier New" panose="02070309020205020404" pitchFamily="49" charset="0"/>
              </a:rPr>
              <a:t>inCone</a:t>
            </a:r>
            <a:r>
              <a:rPr lang="en-US" sz="1400" dirty="0" smtClean="0">
                <a:solidFill>
                  <a:schemeClr val="tx1"/>
                </a:solidFill>
                <a:latin typeface="Courier New" panose="02070309020205020404" pitchFamily="49" charset="0"/>
                <a:cs typeface="Courier New" panose="02070309020205020404" pitchFamily="49" charset="0"/>
              </a:rPr>
              <a:t>(turtles = b3, radius = 1, angle = 180, agents = patches(hill))</a:t>
            </a:r>
          </a:p>
          <a:p>
            <a:pPr lvl="1"/>
            <a:r>
              <a:rPr lang="fr-CA" sz="1400" dirty="0" err="1" smtClean="0">
                <a:solidFill>
                  <a:schemeClr val="tx1"/>
                </a:solidFill>
                <a:latin typeface="Courier New" panose="02070309020205020404" pitchFamily="49" charset="0"/>
                <a:cs typeface="Courier New" panose="02070309020205020404" pitchFamily="49" charset="0"/>
              </a:rPr>
              <a:t>patchesInFrontElev</a:t>
            </a:r>
            <a:r>
              <a:rPr lang="fr-CA" sz="1400" dirty="0" smtClean="0">
                <a:solidFill>
                  <a:schemeClr val="tx1"/>
                </a:solidFill>
                <a:latin typeface="Courier New" panose="02070309020205020404" pitchFamily="49" charset="0"/>
                <a:cs typeface="Courier New" panose="02070309020205020404" pitchFamily="49" charset="0"/>
              </a:rPr>
              <a:t> &lt;- </a:t>
            </a:r>
            <a:r>
              <a:rPr lang="fr-CA" sz="1400" dirty="0" err="1" smtClean="0">
                <a:solidFill>
                  <a:schemeClr val="tx1"/>
                </a:solidFill>
                <a:latin typeface="Courier New" panose="02070309020205020404" pitchFamily="49" charset="0"/>
                <a:cs typeface="Courier New" panose="02070309020205020404" pitchFamily="49" charset="0"/>
              </a:rPr>
              <a:t>as.data.frame</a:t>
            </a:r>
            <a:r>
              <a:rPr lang="fr-CA" sz="1400" dirty="0" smtClean="0">
                <a:solidFill>
                  <a:schemeClr val="tx1"/>
                </a:solidFill>
                <a:latin typeface="Courier New" panose="02070309020205020404" pitchFamily="49" charset="0"/>
                <a:cs typeface="Courier New" panose="02070309020205020404" pitchFamily="49" charset="0"/>
              </a:rPr>
              <a:t>(</a:t>
            </a:r>
            <a:r>
              <a:rPr lang="fr-CA" sz="1400" dirty="0" err="1" smtClean="0">
                <a:solidFill>
                  <a:schemeClr val="tx1"/>
                </a:solidFill>
                <a:latin typeface="Courier New" panose="02070309020205020404" pitchFamily="49" charset="0"/>
                <a:cs typeface="Courier New" panose="02070309020205020404" pitchFamily="49" charset="0"/>
              </a:rPr>
              <a:t>cbind</a:t>
            </a:r>
            <a:r>
              <a:rPr lang="fr-CA" sz="1400" dirty="0" smtClean="0">
                <a:solidFill>
                  <a:schemeClr val="tx1"/>
                </a:solidFill>
                <a:latin typeface="Courier New" panose="02070309020205020404" pitchFamily="49" charset="0"/>
                <a:cs typeface="Courier New" panose="02070309020205020404" pitchFamily="49" charset="0"/>
              </a:rPr>
              <a:t>(</a:t>
            </a:r>
            <a:r>
              <a:rPr lang="fr-CA" sz="1400" dirty="0" err="1" smtClean="0">
                <a:solidFill>
                  <a:schemeClr val="tx1"/>
                </a:solidFill>
                <a:latin typeface="Courier New" panose="02070309020205020404" pitchFamily="49" charset="0"/>
                <a:cs typeface="Courier New" panose="02070309020205020404" pitchFamily="49" charset="0"/>
              </a:rPr>
              <a:t>patchesInFront</a:t>
            </a:r>
            <a:r>
              <a:rPr lang="fr-CA" sz="1400" dirty="0" smtClean="0">
                <a:solidFill>
                  <a:schemeClr val="tx1"/>
                </a:solidFill>
                <a:latin typeface="Courier New" panose="02070309020205020404" pitchFamily="49" charset="0"/>
                <a:cs typeface="Courier New" panose="02070309020205020404" pitchFamily="49" charset="0"/>
              </a:rPr>
              <a:t>, </a:t>
            </a:r>
            <a:r>
              <a:rPr lang="fr-CA" sz="1400" dirty="0" err="1" smtClean="0">
                <a:solidFill>
                  <a:schemeClr val="tx1"/>
                </a:solidFill>
                <a:latin typeface="Courier New" panose="02070309020205020404" pitchFamily="49" charset="0"/>
                <a:cs typeface="Courier New" panose="02070309020205020404" pitchFamily="49" charset="0"/>
              </a:rPr>
              <a:t>elevation</a:t>
            </a:r>
            <a:r>
              <a:rPr lang="fr-CA" sz="1400" dirty="0" smtClean="0">
                <a:solidFill>
                  <a:schemeClr val="tx1"/>
                </a:solidFill>
                <a:latin typeface="Courier New" panose="02070309020205020404" pitchFamily="49" charset="0"/>
                <a:cs typeface="Courier New" panose="02070309020205020404" pitchFamily="49" charset="0"/>
              </a:rPr>
              <a:t> = </a:t>
            </a:r>
            <a:r>
              <a:rPr lang="fr-CA" sz="1400" b="1" dirty="0" smtClean="0">
                <a:solidFill>
                  <a:srgbClr val="FFC000"/>
                </a:solidFill>
                <a:latin typeface="Courier New" panose="02070309020205020404" pitchFamily="49" charset="0"/>
                <a:cs typeface="Courier New" panose="02070309020205020404" pitchFamily="49" charset="0"/>
              </a:rPr>
              <a:t>of</a:t>
            </a:r>
            <a:r>
              <a:rPr lang="fr-CA" sz="1400" dirty="0" smtClean="0">
                <a:solidFill>
                  <a:schemeClr val="tx1"/>
                </a:solidFill>
                <a:latin typeface="Courier New" panose="02070309020205020404" pitchFamily="49" charset="0"/>
                <a:cs typeface="Courier New" panose="02070309020205020404" pitchFamily="49" charset="0"/>
              </a:rPr>
              <a:t>(agents = </a:t>
            </a:r>
            <a:r>
              <a:rPr lang="fr-CA" sz="1400" dirty="0" err="1" smtClean="0">
                <a:solidFill>
                  <a:schemeClr val="tx1"/>
                </a:solidFill>
                <a:latin typeface="Courier New" panose="02070309020205020404" pitchFamily="49" charset="0"/>
                <a:cs typeface="Courier New" panose="02070309020205020404" pitchFamily="49" charset="0"/>
              </a:rPr>
              <a:t>patchesInFront</a:t>
            </a:r>
            <a:r>
              <a:rPr lang="fr-CA" sz="1400" dirty="0" smtClean="0">
                <a:solidFill>
                  <a:schemeClr val="tx1"/>
                </a:solidFill>
                <a:latin typeface="Courier New" panose="02070309020205020404" pitchFamily="49" charset="0"/>
                <a:cs typeface="Courier New" panose="02070309020205020404" pitchFamily="49" charset="0"/>
              </a:rPr>
              <a:t>[, c(1, 2)], world = </a:t>
            </a:r>
            <a:r>
              <a:rPr lang="fr-CA" sz="1400" dirty="0" err="1" smtClean="0">
                <a:solidFill>
                  <a:schemeClr val="tx1"/>
                </a:solidFill>
                <a:latin typeface="Courier New" panose="02070309020205020404" pitchFamily="49" charset="0"/>
                <a:cs typeface="Courier New" panose="02070309020205020404" pitchFamily="49" charset="0"/>
              </a:rPr>
              <a:t>hill</a:t>
            </a:r>
            <a:r>
              <a:rPr lang="fr-CA" sz="1400" dirty="0" smtClean="0">
                <a:solidFill>
                  <a:schemeClr val="tx1"/>
                </a:solidFill>
                <a:latin typeface="Courier New" panose="02070309020205020404" pitchFamily="49" charset="0"/>
                <a:cs typeface="Courier New" panose="02070309020205020404" pitchFamily="49" charset="0"/>
              </a:rPr>
              <a:t>)))</a:t>
            </a:r>
          </a:p>
          <a:p>
            <a:pPr lvl="1"/>
            <a:r>
              <a:rPr lang="en-US" sz="1400" dirty="0" smtClean="0">
                <a:solidFill>
                  <a:schemeClr val="tx1"/>
                </a:solidFill>
                <a:latin typeface="Courier New" panose="02070309020205020404" pitchFamily="49" charset="0"/>
                <a:cs typeface="Courier New" panose="02070309020205020404" pitchFamily="49" charset="0"/>
              </a:rPr>
              <a:t>library(</a:t>
            </a:r>
            <a:r>
              <a:rPr lang="en-US" sz="1400" dirty="0" err="1" smtClean="0">
                <a:solidFill>
                  <a:schemeClr val="tx1"/>
                </a:solidFill>
                <a:latin typeface="Courier New" panose="02070309020205020404" pitchFamily="49" charset="0"/>
                <a:cs typeface="Courier New" panose="02070309020205020404" pitchFamily="49" charset="0"/>
              </a:rPr>
              <a:t>dplyr</a:t>
            </a:r>
            <a:r>
              <a:rPr lang="en-US" sz="1400" dirty="0" smtClean="0">
                <a:solidFill>
                  <a:schemeClr val="tx1"/>
                </a:solidFill>
                <a:latin typeface="Courier New" panose="02070309020205020404" pitchFamily="49" charset="0"/>
                <a:cs typeface="Courier New" panose="02070309020205020404" pitchFamily="49" charset="0"/>
              </a:rPr>
              <a:t>)</a:t>
            </a:r>
          </a:p>
          <a:p>
            <a:pPr lvl="1"/>
            <a:r>
              <a:rPr lang="fr-CA" sz="1400" dirty="0" err="1" smtClean="0">
                <a:solidFill>
                  <a:schemeClr val="tx1"/>
                </a:solidFill>
                <a:latin typeface="Courier New" panose="02070309020205020404" pitchFamily="49" charset="0"/>
                <a:cs typeface="Courier New" panose="02070309020205020404" pitchFamily="49" charset="0"/>
              </a:rPr>
              <a:t>patchesToMove</a:t>
            </a:r>
            <a:r>
              <a:rPr lang="fr-CA" sz="1400" dirty="0" smtClean="0">
                <a:solidFill>
                  <a:schemeClr val="tx1"/>
                </a:solidFill>
                <a:latin typeface="Courier New" panose="02070309020205020404" pitchFamily="49" charset="0"/>
                <a:cs typeface="Courier New" panose="02070309020205020404" pitchFamily="49" charset="0"/>
              </a:rPr>
              <a:t> &lt;- </a:t>
            </a:r>
            <a:r>
              <a:rPr lang="fr-CA" sz="1400" dirty="0" err="1" smtClean="0">
                <a:solidFill>
                  <a:schemeClr val="tx1"/>
                </a:solidFill>
                <a:latin typeface="Courier New" panose="02070309020205020404" pitchFamily="49" charset="0"/>
                <a:cs typeface="Courier New" panose="02070309020205020404" pitchFamily="49" charset="0"/>
              </a:rPr>
              <a:t>patchesInFrontElev</a:t>
            </a:r>
            <a:r>
              <a:rPr lang="fr-CA" sz="1400" dirty="0" smtClean="0">
                <a:solidFill>
                  <a:schemeClr val="tx1"/>
                </a:solidFill>
                <a:latin typeface="Courier New" panose="02070309020205020404" pitchFamily="49" charset="0"/>
                <a:cs typeface="Courier New" panose="02070309020205020404" pitchFamily="49" charset="0"/>
              </a:rPr>
              <a:t>  </a:t>
            </a:r>
            <a:r>
              <a:rPr lang="fr-CA" sz="1400" dirty="0">
                <a:solidFill>
                  <a:schemeClr val="tx1"/>
                </a:solidFill>
                <a:latin typeface="Courier New" panose="02070309020205020404" pitchFamily="49" charset="0"/>
                <a:cs typeface="Courier New" panose="02070309020205020404" pitchFamily="49" charset="0"/>
              </a:rPr>
              <a:t>%&gt;% </a:t>
            </a:r>
            <a:r>
              <a:rPr lang="fr-CA" sz="1400" dirty="0" err="1">
                <a:solidFill>
                  <a:schemeClr val="tx1"/>
                </a:solidFill>
                <a:latin typeface="Courier New" panose="02070309020205020404" pitchFamily="49" charset="0"/>
                <a:cs typeface="Courier New" panose="02070309020205020404" pitchFamily="49" charset="0"/>
              </a:rPr>
              <a:t>group_by</a:t>
            </a:r>
            <a:r>
              <a:rPr lang="fr-CA" sz="1400" dirty="0">
                <a:solidFill>
                  <a:schemeClr val="tx1"/>
                </a:solidFill>
                <a:latin typeface="Courier New" panose="02070309020205020404" pitchFamily="49" charset="0"/>
                <a:cs typeface="Courier New" panose="02070309020205020404" pitchFamily="49" charset="0"/>
              </a:rPr>
              <a:t>(id) %&gt;% </a:t>
            </a:r>
            <a:r>
              <a:rPr lang="fr-CA" sz="1400" dirty="0" err="1">
                <a:solidFill>
                  <a:schemeClr val="tx1"/>
                </a:solidFill>
                <a:latin typeface="Courier New" panose="02070309020205020404" pitchFamily="49" charset="0"/>
                <a:cs typeface="Courier New" panose="02070309020205020404" pitchFamily="49" charset="0"/>
              </a:rPr>
              <a:t>top_n</a:t>
            </a:r>
            <a:r>
              <a:rPr lang="fr-CA" sz="1400" dirty="0">
                <a:solidFill>
                  <a:schemeClr val="tx1"/>
                </a:solidFill>
                <a:latin typeface="Courier New" panose="02070309020205020404" pitchFamily="49" charset="0"/>
                <a:cs typeface="Courier New" panose="02070309020205020404" pitchFamily="49" charset="0"/>
              </a:rPr>
              <a:t>(1, </a:t>
            </a:r>
            <a:r>
              <a:rPr lang="fr-CA" sz="1400" dirty="0" err="1">
                <a:solidFill>
                  <a:schemeClr val="tx1"/>
                </a:solidFill>
                <a:latin typeface="Courier New" panose="02070309020205020404" pitchFamily="49" charset="0"/>
                <a:cs typeface="Courier New" panose="02070309020205020404" pitchFamily="49" charset="0"/>
              </a:rPr>
              <a:t>elevation</a:t>
            </a:r>
            <a:r>
              <a:rPr lang="fr-CA" sz="1400" dirty="0">
                <a:solidFill>
                  <a:schemeClr val="tx1"/>
                </a:solidFill>
                <a:latin typeface="Courier New" panose="02070309020205020404" pitchFamily="49" charset="0"/>
                <a:cs typeface="Courier New" panose="02070309020205020404" pitchFamily="49" charset="0"/>
              </a:rPr>
              <a:t>)</a:t>
            </a:r>
            <a:endParaRPr lang="fr-CA" sz="1400" dirty="0" smtClean="0">
              <a:solidFill>
                <a:schemeClr val="tx1"/>
              </a:solidFill>
              <a:latin typeface="Courier New" panose="02070309020205020404" pitchFamily="49" charset="0"/>
              <a:cs typeface="Courier New" panose="02070309020205020404" pitchFamily="49" charset="0"/>
            </a:endParaRPr>
          </a:p>
          <a:p>
            <a:pPr lvl="1"/>
            <a:r>
              <a:rPr lang="fr-CA" sz="1400" dirty="0" smtClean="0">
                <a:solidFill>
                  <a:schemeClr val="tx1"/>
                </a:solidFill>
                <a:latin typeface="Courier New" panose="02070309020205020404" pitchFamily="49" charset="0"/>
                <a:cs typeface="Courier New" panose="02070309020205020404" pitchFamily="49" charset="0"/>
              </a:rPr>
              <a:t>b3 </a:t>
            </a:r>
            <a:r>
              <a:rPr lang="fr-CA" sz="1400" dirty="0">
                <a:solidFill>
                  <a:schemeClr val="tx1"/>
                </a:solidFill>
                <a:latin typeface="Courier New" panose="02070309020205020404" pitchFamily="49" charset="0"/>
                <a:cs typeface="Courier New" panose="02070309020205020404" pitchFamily="49" charset="0"/>
              </a:rPr>
              <a:t>&lt;- </a:t>
            </a:r>
            <a:r>
              <a:rPr lang="fr-CA" sz="1400" b="1" dirty="0" err="1">
                <a:solidFill>
                  <a:srgbClr val="FFC000"/>
                </a:solidFill>
                <a:latin typeface="Courier New" panose="02070309020205020404" pitchFamily="49" charset="0"/>
                <a:cs typeface="Courier New" panose="02070309020205020404" pitchFamily="49" charset="0"/>
              </a:rPr>
              <a:t>moveTo</a:t>
            </a:r>
            <a:r>
              <a:rPr lang="fr-CA" sz="1400" dirty="0">
                <a:solidFill>
                  <a:schemeClr val="tx1"/>
                </a:solidFill>
                <a:latin typeface="Courier New" panose="02070309020205020404" pitchFamily="49" charset="0"/>
                <a:cs typeface="Courier New" panose="02070309020205020404" pitchFamily="49" charset="0"/>
              </a:rPr>
              <a:t>(</a:t>
            </a:r>
            <a:r>
              <a:rPr lang="fr-CA" sz="1400" dirty="0" err="1">
                <a:solidFill>
                  <a:schemeClr val="tx1"/>
                </a:solidFill>
                <a:latin typeface="Courier New" panose="02070309020205020404" pitchFamily="49" charset="0"/>
                <a:cs typeface="Courier New" panose="02070309020205020404" pitchFamily="49" charset="0"/>
              </a:rPr>
              <a:t>turtles</a:t>
            </a:r>
            <a:r>
              <a:rPr lang="fr-CA" sz="1400" dirty="0">
                <a:solidFill>
                  <a:schemeClr val="tx1"/>
                </a:solidFill>
                <a:latin typeface="Courier New" panose="02070309020205020404" pitchFamily="49" charset="0"/>
                <a:cs typeface="Courier New" panose="02070309020205020404" pitchFamily="49" charset="0"/>
              </a:rPr>
              <a:t> = b3, agents = </a:t>
            </a:r>
            <a:r>
              <a:rPr lang="fr-CA" sz="1400" dirty="0" err="1">
                <a:solidFill>
                  <a:schemeClr val="tx1"/>
                </a:solidFill>
                <a:latin typeface="Courier New" panose="02070309020205020404" pitchFamily="49" charset="0"/>
                <a:cs typeface="Courier New" panose="02070309020205020404" pitchFamily="49" charset="0"/>
              </a:rPr>
              <a:t>as.matrix</a:t>
            </a:r>
            <a:r>
              <a:rPr lang="fr-CA" sz="1400" dirty="0">
                <a:solidFill>
                  <a:schemeClr val="tx1"/>
                </a:solidFill>
                <a:latin typeface="Courier New" panose="02070309020205020404" pitchFamily="49" charset="0"/>
                <a:cs typeface="Courier New" panose="02070309020205020404" pitchFamily="49" charset="0"/>
              </a:rPr>
              <a:t>(</a:t>
            </a:r>
            <a:r>
              <a:rPr lang="fr-CA" sz="1400" dirty="0" err="1">
                <a:solidFill>
                  <a:schemeClr val="tx1"/>
                </a:solidFill>
                <a:latin typeface="Courier New" panose="02070309020205020404" pitchFamily="49" charset="0"/>
                <a:cs typeface="Courier New" panose="02070309020205020404" pitchFamily="49" charset="0"/>
              </a:rPr>
              <a:t>patchesToMove</a:t>
            </a:r>
            <a:r>
              <a:rPr lang="fr-CA" sz="1400" dirty="0">
                <a:solidFill>
                  <a:schemeClr val="tx1"/>
                </a:solidFill>
                <a:latin typeface="Courier New" panose="02070309020205020404" pitchFamily="49" charset="0"/>
                <a:cs typeface="Courier New" panose="02070309020205020404" pitchFamily="49" charset="0"/>
              </a:rPr>
              <a:t>[, c(1, 2</a:t>
            </a:r>
            <a:r>
              <a:rPr lang="fr-CA" sz="1400" dirty="0" smtClean="0">
                <a:solidFill>
                  <a:schemeClr val="tx1"/>
                </a:solidFill>
                <a:latin typeface="Courier New" panose="02070309020205020404" pitchFamily="49" charset="0"/>
                <a:cs typeface="Courier New" panose="02070309020205020404" pitchFamily="49" charset="0"/>
              </a:rPr>
              <a:t>)]))</a:t>
            </a:r>
            <a:endParaRPr lang="en-US" dirty="0" smtClean="0"/>
          </a:p>
          <a:p>
            <a:endParaRPr lang="en-US" dirty="0"/>
          </a:p>
          <a:p>
            <a:pPr lvl="1"/>
            <a:endParaRPr lang="en-US" dirty="0" smtClean="0"/>
          </a:p>
          <a:p>
            <a:pPr lvl="1"/>
            <a:endParaRPr lang="fr-CA" dirty="0"/>
          </a:p>
        </p:txBody>
      </p:sp>
    </p:spTree>
    <p:extLst>
      <p:ext uri="{BB962C8B-B14F-4D97-AF65-F5344CB8AC3E}">
        <p14:creationId xmlns:p14="http://schemas.microsoft.com/office/powerpoint/2010/main" val="2728817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r>
              <a:rPr lang="fr-CA" dirty="0" smtClean="0"/>
              <a:t> - </a:t>
            </a:r>
            <a:r>
              <a:rPr lang="fr-CA" dirty="0" err="1" smtClean="0"/>
              <a:t>exercise</a:t>
            </a:r>
            <a:endParaRPr lang="fr-CA" dirty="0"/>
          </a:p>
        </p:txBody>
      </p:sp>
      <p:sp>
        <p:nvSpPr>
          <p:cNvPr id="4" name="Espace réservé du contenu 3"/>
          <p:cNvSpPr>
            <a:spLocks noGrp="1"/>
          </p:cNvSpPr>
          <p:nvPr>
            <p:ph idx="1"/>
          </p:nvPr>
        </p:nvSpPr>
        <p:spPr>
          <a:xfrm>
            <a:off x="677334" y="1635163"/>
            <a:ext cx="10177132" cy="4406200"/>
          </a:xfrm>
        </p:spPr>
        <p:txBody>
          <a:bodyPr/>
          <a:lstStyle/>
          <a:p>
            <a:r>
              <a:rPr lang="en-US" dirty="0" smtClean="0"/>
              <a:t>Add a mortality process at the end of each time step. Each butterfly has a 0.05 chance to die</a:t>
            </a:r>
            <a:endParaRPr lang="en-US" dirty="0"/>
          </a:p>
          <a:p>
            <a:pPr lvl="1"/>
            <a:r>
              <a:rPr lang="en-US" sz="1400" dirty="0" err="1" smtClean="0">
                <a:solidFill>
                  <a:schemeClr val="tx1"/>
                </a:solidFill>
                <a:latin typeface="Courier New" panose="02070309020205020404" pitchFamily="49" charset="0"/>
                <a:cs typeface="Courier New" panose="02070309020205020404" pitchFamily="49" charset="0"/>
              </a:rPr>
              <a:t>mortalityProb</a:t>
            </a:r>
            <a:r>
              <a:rPr lang="en-US" sz="1400" dirty="0" smtClean="0">
                <a:solidFill>
                  <a:schemeClr val="tx1"/>
                </a:solidFill>
                <a:latin typeface="Courier New" panose="02070309020205020404" pitchFamily="49" charset="0"/>
                <a:cs typeface="Courier New" panose="02070309020205020404" pitchFamily="49" charset="0"/>
              </a:rPr>
              <a:t> &lt;- 0.05</a:t>
            </a:r>
            <a:endParaRPr lang="fr-CA" sz="1400" dirty="0" smtClean="0">
              <a:solidFill>
                <a:schemeClr val="tx1"/>
              </a:solidFill>
              <a:latin typeface="Courier New" panose="02070309020205020404" pitchFamily="49" charset="0"/>
              <a:cs typeface="Courier New" panose="02070309020205020404" pitchFamily="49" charset="0"/>
            </a:endParaRPr>
          </a:p>
          <a:p>
            <a:pPr lvl="1"/>
            <a:r>
              <a:rPr lang="fr-CA" sz="1400" dirty="0" smtClean="0">
                <a:solidFill>
                  <a:schemeClr val="tx1"/>
                </a:solidFill>
                <a:latin typeface="Courier New" panose="02070309020205020404" pitchFamily="49" charset="0"/>
                <a:cs typeface="Courier New" panose="02070309020205020404" pitchFamily="49" charset="0"/>
              </a:rPr>
              <a:t>if </a:t>
            </a:r>
            <a:r>
              <a:rPr lang="fr-CA" sz="1400" dirty="0">
                <a:solidFill>
                  <a:schemeClr val="tx1"/>
                </a:solidFill>
                <a:latin typeface="Courier New" panose="02070309020205020404" pitchFamily="49" charset="0"/>
                <a:cs typeface="Courier New" panose="02070309020205020404" pitchFamily="49" charset="0"/>
              </a:rPr>
              <a:t>(</a:t>
            </a:r>
            <a:r>
              <a:rPr lang="fr-CA" sz="1400" dirty="0" err="1">
                <a:solidFill>
                  <a:schemeClr val="tx1"/>
                </a:solidFill>
                <a:latin typeface="Courier New" panose="02070309020205020404" pitchFamily="49" charset="0"/>
                <a:cs typeface="Courier New" panose="02070309020205020404" pitchFamily="49" charset="0"/>
              </a:rPr>
              <a:t>runif</a:t>
            </a:r>
            <a:r>
              <a:rPr lang="fr-CA" sz="1400" dirty="0">
                <a:solidFill>
                  <a:schemeClr val="tx1"/>
                </a:solidFill>
                <a:latin typeface="Courier New" panose="02070309020205020404" pitchFamily="49" charset="0"/>
                <a:cs typeface="Courier New" panose="02070309020205020404" pitchFamily="49" charset="0"/>
              </a:rPr>
              <a:t>(n = 1, min = 0, max = 1) &lt; 0.5) </a:t>
            </a:r>
            <a:r>
              <a:rPr lang="fr-CA" sz="1400" dirty="0" smtClean="0">
                <a:solidFill>
                  <a:schemeClr val="tx1"/>
                </a:solidFill>
                <a:latin typeface="Courier New" panose="02070309020205020404" pitchFamily="49" charset="0"/>
                <a:cs typeface="Courier New" panose="02070309020205020404" pitchFamily="49" charset="0"/>
              </a:rPr>
              <a:t>{</a:t>
            </a:r>
          </a:p>
          <a:p>
            <a:pPr lvl="1"/>
            <a:r>
              <a:rPr lang="en-US" sz="1400" dirty="0" smtClean="0">
                <a:solidFill>
                  <a:schemeClr val="tx1"/>
                </a:solidFill>
                <a:latin typeface="Courier New" panose="02070309020205020404" pitchFamily="49" charset="0"/>
                <a:cs typeface="Courier New" panose="02070309020205020404" pitchFamily="49" charset="0"/>
              </a:rPr>
              <a:t>…</a:t>
            </a:r>
            <a:endParaRPr lang="fr-CA" sz="1400" dirty="0">
              <a:solidFill>
                <a:schemeClr val="tx1"/>
              </a:solidFill>
              <a:latin typeface="Courier New" panose="02070309020205020404" pitchFamily="49" charset="0"/>
              <a:cs typeface="Courier New" panose="02070309020205020404" pitchFamily="49" charset="0"/>
            </a:endParaRPr>
          </a:p>
          <a:p>
            <a:pPr lvl="1"/>
            <a:r>
              <a:rPr lang="en-US" sz="1400" dirty="0" smtClean="0">
                <a:latin typeface="Courier New" panose="02070309020205020404" pitchFamily="49" charset="0"/>
                <a:cs typeface="Courier New" panose="02070309020205020404" pitchFamily="49" charset="0"/>
              </a:rPr>
              <a:t>}</a:t>
            </a:r>
          </a:p>
          <a:p>
            <a:pPr lvl="1"/>
            <a:r>
              <a:rPr lang="en-US" sz="1400" dirty="0" err="1" smtClean="0">
                <a:latin typeface="Courier New" panose="02070309020205020404" pitchFamily="49" charset="0"/>
                <a:cs typeface="Courier New" panose="02070309020205020404" pitchFamily="49" charset="0"/>
              </a:rPr>
              <a:t>whoDie</a:t>
            </a:r>
            <a:r>
              <a:rPr lang="en-US" sz="1400" dirty="0" smtClean="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&lt;- </a:t>
            </a:r>
            <a:r>
              <a:rPr lang="en-US" sz="1400" dirty="0" err="1" smtClean="0">
                <a:latin typeface="Courier New" panose="02070309020205020404" pitchFamily="49" charset="0"/>
                <a:cs typeface="Courier New" panose="02070309020205020404" pitchFamily="49" charset="0"/>
              </a:rPr>
              <a:t>rbinom</a:t>
            </a:r>
            <a:r>
              <a:rPr lang="en-US" sz="1400" dirty="0" smtClean="0">
                <a:latin typeface="Courier New" panose="02070309020205020404" pitchFamily="49" charset="0"/>
                <a:cs typeface="Courier New" panose="02070309020205020404" pitchFamily="49" charset="0"/>
              </a:rPr>
              <a:t>(n = </a:t>
            </a:r>
            <a:r>
              <a:rPr lang="en-US" sz="1400" b="1" dirty="0" err="1" smtClean="0">
                <a:solidFill>
                  <a:srgbClr val="FFC000"/>
                </a:solidFill>
                <a:latin typeface="Courier New" panose="02070309020205020404" pitchFamily="49" charset="0"/>
                <a:cs typeface="Courier New" panose="02070309020205020404" pitchFamily="49" charset="0"/>
              </a:rPr>
              <a:t>NLcount</a:t>
            </a:r>
            <a:r>
              <a:rPr lang="en-US" sz="1400" dirty="0" smtClean="0">
                <a:latin typeface="Courier New" panose="02070309020205020404" pitchFamily="49" charset="0"/>
                <a:cs typeface="Courier New" panose="02070309020205020404" pitchFamily="49" charset="0"/>
              </a:rPr>
              <a:t>(b3), size = 1, </a:t>
            </a:r>
            <a:r>
              <a:rPr lang="en-US" sz="1400" dirty="0" err="1" smtClean="0">
                <a:latin typeface="Courier New" panose="02070309020205020404" pitchFamily="49" charset="0"/>
                <a:cs typeface="Courier New" panose="02070309020205020404" pitchFamily="49" charset="0"/>
              </a:rPr>
              <a:t>prob</a:t>
            </a:r>
            <a:r>
              <a:rPr lang="en-US" sz="1400" dirty="0" smtClean="0">
                <a:latin typeface="Courier New" panose="02070309020205020404" pitchFamily="49" charset="0"/>
                <a:cs typeface="Courier New" panose="02070309020205020404" pitchFamily="49" charset="0"/>
              </a:rPr>
              <a:t> = </a:t>
            </a:r>
            <a:r>
              <a:rPr lang="en-US" sz="1400" dirty="0" err="1">
                <a:solidFill>
                  <a:schemeClr val="tx1"/>
                </a:solidFill>
                <a:latin typeface="Courier New" panose="02070309020205020404" pitchFamily="49" charset="0"/>
                <a:cs typeface="Courier New" panose="02070309020205020404" pitchFamily="49" charset="0"/>
              </a:rPr>
              <a:t>mortalityProb</a:t>
            </a:r>
            <a:r>
              <a:rPr lang="en-US" sz="1400" dirty="0" smtClean="0">
                <a:latin typeface="Courier New" panose="02070309020205020404" pitchFamily="49" charset="0"/>
                <a:cs typeface="Courier New" panose="02070309020205020404" pitchFamily="49" charset="0"/>
              </a:rPr>
              <a:t>)</a:t>
            </a:r>
          </a:p>
          <a:p>
            <a:pPr lvl="1"/>
            <a:r>
              <a:rPr lang="en-US" sz="1400" dirty="0" smtClean="0">
                <a:latin typeface="Courier New" panose="02070309020205020404" pitchFamily="49" charset="0"/>
                <a:cs typeface="Courier New" panose="02070309020205020404" pitchFamily="49" charset="0"/>
              </a:rPr>
              <a:t>b3 &lt;- </a:t>
            </a:r>
            <a:r>
              <a:rPr lang="en-US" sz="1400" b="1" dirty="0" smtClean="0">
                <a:solidFill>
                  <a:srgbClr val="FFC000"/>
                </a:solidFill>
                <a:latin typeface="Courier New" panose="02070309020205020404" pitchFamily="49" charset="0"/>
                <a:cs typeface="Courier New" panose="02070309020205020404" pitchFamily="49" charset="0"/>
              </a:rPr>
              <a:t>die</a:t>
            </a:r>
            <a:r>
              <a:rPr lang="en-US" sz="1400" dirty="0" smtClean="0">
                <a:latin typeface="Courier New" panose="02070309020205020404" pitchFamily="49" charset="0"/>
                <a:cs typeface="Courier New" panose="02070309020205020404" pitchFamily="49" charset="0"/>
              </a:rPr>
              <a:t>(turtles = b3, who = </a:t>
            </a:r>
            <a:r>
              <a:rPr lang="en-US" sz="1400" b="1" dirty="0" smtClean="0">
                <a:solidFill>
                  <a:srgbClr val="FFC000"/>
                </a:solidFill>
                <a:latin typeface="Courier New" panose="02070309020205020404" pitchFamily="49" charset="0"/>
                <a:cs typeface="Courier New" panose="02070309020205020404" pitchFamily="49" charset="0"/>
              </a:rPr>
              <a:t>of</a:t>
            </a:r>
            <a:r>
              <a:rPr lang="en-US" sz="1400" dirty="0" smtClean="0">
                <a:latin typeface="Courier New" panose="02070309020205020404" pitchFamily="49" charset="0"/>
                <a:cs typeface="Courier New" panose="02070309020205020404" pitchFamily="49" charset="0"/>
              </a:rPr>
              <a:t>(agents = b3, </a:t>
            </a:r>
            <a:r>
              <a:rPr lang="en-US" sz="1400" dirty="0" err="1" smtClean="0">
                <a:latin typeface="Courier New" panose="02070309020205020404" pitchFamily="49" charset="0"/>
                <a:cs typeface="Courier New" panose="02070309020205020404" pitchFamily="49" charset="0"/>
              </a:rPr>
              <a:t>var</a:t>
            </a:r>
            <a:r>
              <a:rPr lang="en-US" sz="1400" dirty="0" smtClean="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 "who")[</a:t>
            </a:r>
            <a:r>
              <a:rPr lang="en-US" sz="1400" dirty="0" smtClean="0">
                <a:latin typeface="Courier New" panose="02070309020205020404" pitchFamily="49" charset="0"/>
                <a:cs typeface="Courier New" panose="02070309020205020404" pitchFamily="49" charset="0"/>
              </a:rPr>
              <a:t>which(</a:t>
            </a:r>
            <a:r>
              <a:rPr lang="en-US" sz="1400" dirty="0" err="1" smtClean="0">
                <a:latin typeface="Courier New" panose="02070309020205020404" pitchFamily="49" charset="0"/>
                <a:cs typeface="Courier New" panose="02070309020205020404" pitchFamily="49" charset="0"/>
              </a:rPr>
              <a:t>whoDie</a:t>
            </a:r>
            <a:r>
              <a:rPr lang="en-US" sz="1400" dirty="0" smtClean="0">
                <a:latin typeface="Courier New" panose="02070309020205020404" pitchFamily="49" charset="0"/>
                <a:cs typeface="Courier New" panose="02070309020205020404" pitchFamily="49" charset="0"/>
              </a:rPr>
              <a:t> == 1)])</a:t>
            </a:r>
          </a:p>
          <a:p>
            <a:pPr lvl="1"/>
            <a:endParaRPr lang="en-US" sz="1400" dirty="0">
              <a:latin typeface="Courier New" panose="02070309020205020404" pitchFamily="49" charset="0"/>
              <a:cs typeface="Courier New" panose="02070309020205020404" pitchFamily="49" charset="0"/>
            </a:endParaRPr>
          </a:p>
          <a:p>
            <a:endParaRPr lang="fr-CA" dirty="0"/>
          </a:p>
        </p:txBody>
      </p:sp>
    </p:spTree>
    <p:extLst>
      <p:ext uri="{BB962C8B-B14F-4D97-AF65-F5344CB8AC3E}">
        <p14:creationId xmlns:p14="http://schemas.microsoft.com/office/powerpoint/2010/main" val="2241918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err="1" smtClean="0"/>
              <a:t>NetLogoR</a:t>
            </a:r>
            <a:r>
              <a:rPr lang="en-US" dirty="0" smtClean="0"/>
              <a:t/>
            </a:r>
            <a:br>
              <a:rPr lang="en-US" dirty="0" smtClean="0"/>
            </a:br>
            <a:r>
              <a:rPr lang="en-US" dirty="0" smtClean="0"/>
              <a:t>A more complex model</a:t>
            </a:r>
            <a:endParaRPr lang="fr-CA" dirty="0"/>
          </a:p>
        </p:txBody>
      </p:sp>
    </p:spTree>
    <p:extLst>
      <p:ext uri="{BB962C8B-B14F-4D97-AF65-F5344CB8AC3E}">
        <p14:creationId xmlns:p14="http://schemas.microsoft.com/office/powerpoint/2010/main" val="3010110758"/>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a:t>Wolf </a:t>
            </a:r>
            <a:r>
              <a:rPr lang="fr-CA" dirty="0" err="1"/>
              <a:t>Sheep</a:t>
            </a:r>
            <a:r>
              <a:rPr lang="fr-CA" dirty="0"/>
              <a:t> </a:t>
            </a:r>
            <a:r>
              <a:rPr lang="fr-CA" dirty="0" err="1"/>
              <a:t>Predation</a:t>
            </a:r>
            <a:endParaRPr lang="fr-CA" dirty="0"/>
          </a:p>
        </p:txBody>
      </p:sp>
      <p:sp>
        <p:nvSpPr>
          <p:cNvPr id="3" name="Espace réservé du contenu 2"/>
          <p:cNvSpPr>
            <a:spLocks noGrp="1"/>
          </p:cNvSpPr>
          <p:nvPr>
            <p:ph idx="1"/>
          </p:nvPr>
        </p:nvSpPr>
        <p:spPr/>
        <p:txBody>
          <a:bodyPr>
            <a:normAutofit/>
          </a:bodyPr>
          <a:lstStyle/>
          <a:p>
            <a:r>
              <a:rPr lang="en-US" sz="2400" dirty="0"/>
              <a:t>Prey-predator system</a:t>
            </a:r>
          </a:p>
          <a:p>
            <a:pPr lvl="1"/>
            <a:r>
              <a:rPr lang="en-US" sz="2000" dirty="0"/>
              <a:t>2 types of moving individuals</a:t>
            </a:r>
          </a:p>
          <a:p>
            <a:pPr lvl="1"/>
            <a:r>
              <a:rPr lang="en-US" sz="2000" dirty="0"/>
              <a:t>Interactions individual/landscape and individual/individual</a:t>
            </a:r>
          </a:p>
          <a:p>
            <a:endParaRPr lang="fr-CA" sz="2400" dirty="0" smtClean="0"/>
          </a:p>
          <a:p>
            <a:endParaRPr lang="fr-CA" sz="2400" dirty="0" smtClean="0"/>
          </a:p>
        </p:txBody>
      </p:sp>
    </p:spTree>
    <p:extLst>
      <p:ext uri="{BB962C8B-B14F-4D97-AF65-F5344CB8AC3E}">
        <p14:creationId xmlns:p14="http://schemas.microsoft.com/office/powerpoint/2010/main" val="1385864283"/>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CA"/>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90839" y="-10078"/>
            <a:ext cx="6810323" cy="6878156"/>
          </a:xfrm>
        </p:spPr>
      </p:pic>
    </p:spTree>
    <p:extLst>
      <p:ext uri="{BB962C8B-B14F-4D97-AF65-F5344CB8AC3E}">
        <p14:creationId xmlns:p14="http://schemas.microsoft.com/office/powerpoint/2010/main" val="361128915"/>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CA"/>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79627" y="-21401"/>
            <a:ext cx="6832747" cy="6900803"/>
          </a:xfrm>
        </p:spPr>
      </p:pic>
    </p:spTree>
    <p:extLst>
      <p:ext uri="{BB962C8B-B14F-4D97-AF65-F5344CB8AC3E}">
        <p14:creationId xmlns:p14="http://schemas.microsoft.com/office/powerpoint/2010/main" val="22673271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smtClean="0"/>
              <a:t>Let’s start coding some IBM</a:t>
            </a:r>
            <a:endParaRPr lang="fr-CA" dirty="0"/>
          </a:p>
        </p:txBody>
      </p:sp>
    </p:spTree>
    <p:extLst>
      <p:ext uri="{BB962C8B-B14F-4D97-AF65-F5344CB8AC3E}">
        <p14:creationId xmlns:p14="http://schemas.microsoft.com/office/powerpoint/2010/main" val="993418113"/>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a:t>Wolf </a:t>
            </a:r>
            <a:r>
              <a:rPr lang="fr-CA" dirty="0" err="1"/>
              <a:t>Sheep</a:t>
            </a:r>
            <a:r>
              <a:rPr lang="fr-CA" dirty="0"/>
              <a:t> </a:t>
            </a:r>
            <a:r>
              <a:rPr lang="fr-CA" dirty="0" err="1"/>
              <a:t>Predation</a:t>
            </a:r>
            <a:endParaRPr lang="fr-CA" dirty="0"/>
          </a:p>
        </p:txBody>
      </p:sp>
      <p:sp>
        <p:nvSpPr>
          <p:cNvPr id="3" name="Espace réservé du contenu 2"/>
          <p:cNvSpPr>
            <a:spLocks noGrp="1"/>
          </p:cNvSpPr>
          <p:nvPr>
            <p:ph idx="1"/>
          </p:nvPr>
        </p:nvSpPr>
        <p:spPr/>
        <p:txBody>
          <a:bodyPr>
            <a:normAutofit/>
          </a:bodyPr>
          <a:lstStyle/>
          <a:p>
            <a:r>
              <a:rPr lang="en-US" sz="2400" dirty="0"/>
              <a:t>Prey-predator system</a:t>
            </a:r>
          </a:p>
          <a:p>
            <a:pPr lvl="1"/>
            <a:r>
              <a:rPr lang="en-US" sz="2000" dirty="0"/>
              <a:t>2 types of moving individuals</a:t>
            </a:r>
          </a:p>
          <a:p>
            <a:pPr lvl="1"/>
            <a:r>
              <a:rPr lang="en-US" sz="2000" dirty="0"/>
              <a:t>Interactions individual/landscape and individual/individual</a:t>
            </a:r>
          </a:p>
          <a:p>
            <a:endParaRPr lang="fr-CA" sz="2400" dirty="0" smtClean="0"/>
          </a:p>
          <a:p>
            <a:endParaRPr lang="fr-CA" sz="2400" dirty="0" smtClean="0"/>
          </a:p>
          <a:p>
            <a:r>
              <a:rPr lang="fr-CA" sz="2400" dirty="0" err="1" smtClean="0"/>
              <a:t>Let’s</a:t>
            </a:r>
            <a:r>
              <a:rPr lang="fr-CA" sz="2400" dirty="0" smtClean="0"/>
              <a:t> look at the </a:t>
            </a:r>
            <a:r>
              <a:rPr lang="fr-CA" sz="2400" dirty="0" err="1" smtClean="0"/>
              <a:t>NetLogoR</a:t>
            </a:r>
            <a:r>
              <a:rPr lang="fr-CA" sz="2400" dirty="0" smtClean="0"/>
              <a:t> model for the code</a:t>
            </a:r>
            <a:endParaRPr lang="fr-CA" sz="2400" dirty="0"/>
          </a:p>
        </p:txBody>
      </p:sp>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513832" y="4491825"/>
            <a:ext cx="598164" cy="463494"/>
          </a:xfrm>
          <a:prstGeom prst="rect">
            <a:avLst/>
          </a:prstGeom>
        </p:spPr>
      </p:pic>
    </p:spTree>
    <p:extLst>
      <p:ext uri="{BB962C8B-B14F-4D97-AF65-F5344CB8AC3E}">
        <p14:creationId xmlns:p14="http://schemas.microsoft.com/office/powerpoint/2010/main" val="3257214718"/>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References</a:t>
            </a:r>
            <a:endParaRPr lang="fr-CA" dirty="0"/>
          </a:p>
        </p:txBody>
      </p:sp>
      <p:sp>
        <p:nvSpPr>
          <p:cNvPr id="3" name="Espace réservé du contenu 2"/>
          <p:cNvSpPr>
            <a:spLocks noGrp="1"/>
          </p:cNvSpPr>
          <p:nvPr>
            <p:ph idx="1"/>
          </p:nvPr>
        </p:nvSpPr>
        <p:spPr>
          <a:xfrm>
            <a:off x="441065" y="1420009"/>
            <a:ext cx="11413862" cy="5056095"/>
          </a:xfrm>
        </p:spPr>
        <p:txBody>
          <a:bodyPr>
            <a:normAutofit/>
          </a:bodyPr>
          <a:lstStyle/>
          <a:p>
            <a:pPr>
              <a:spcBef>
                <a:spcPts val="0"/>
              </a:spcBef>
            </a:pPr>
            <a:r>
              <a:rPr lang="fr-CA" b="1" u="sng" dirty="0" err="1" smtClean="0"/>
              <a:t>NetLogoR</a:t>
            </a:r>
            <a:endParaRPr lang="fr-CA" b="1" u="sng" dirty="0"/>
          </a:p>
          <a:p>
            <a:pPr>
              <a:spcBef>
                <a:spcPts val="0"/>
              </a:spcBef>
            </a:pPr>
            <a:r>
              <a:rPr lang="fr-CA" dirty="0" err="1"/>
              <a:t>Bauduin</a:t>
            </a:r>
            <a:r>
              <a:rPr lang="fr-CA" dirty="0"/>
              <a:t> S, </a:t>
            </a:r>
            <a:r>
              <a:rPr lang="fr-CA" dirty="0" err="1"/>
              <a:t>McIntire</a:t>
            </a:r>
            <a:r>
              <a:rPr lang="fr-CA" dirty="0"/>
              <a:t> EJB, </a:t>
            </a:r>
            <a:r>
              <a:rPr lang="fr-CA" dirty="0" err="1"/>
              <a:t>Chubaty</a:t>
            </a:r>
            <a:r>
              <a:rPr lang="fr-CA" dirty="0"/>
              <a:t> AM. 2019. </a:t>
            </a:r>
            <a:r>
              <a:rPr lang="fr-CA" dirty="0" err="1"/>
              <a:t>NetLogoR</a:t>
            </a:r>
            <a:r>
              <a:rPr lang="fr-CA" dirty="0"/>
              <a:t>: a package to </a:t>
            </a:r>
            <a:r>
              <a:rPr lang="fr-CA" dirty="0" err="1"/>
              <a:t>build</a:t>
            </a:r>
            <a:r>
              <a:rPr lang="fr-CA" dirty="0"/>
              <a:t> and </a:t>
            </a:r>
            <a:r>
              <a:rPr lang="fr-CA" dirty="0" err="1"/>
              <a:t>run</a:t>
            </a:r>
            <a:r>
              <a:rPr lang="fr-CA" dirty="0"/>
              <a:t> </a:t>
            </a:r>
            <a:r>
              <a:rPr lang="fr-CA" dirty="0" err="1"/>
              <a:t>spatially</a:t>
            </a:r>
            <a:r>
              <a:rPr lang="fr-CA" dirty="0"/>
              <a:t> explicit agent‐</a:t>
            </a:r>
            <a:r>
              <a:rPr lang="fr-CA" dirty="0" err="1"/>
              <a:t>based</a:t>
            </a:r>
            <a:r>
              <a:rPr lang="fr-CA" dirty="0"/>
              <a:t> </a:t>
            </a:r>
            <a:r>
              <a:rPr lang="fr-CA" dirty="0" err="1"/>
              <a:t>models</a:t>
            </a:r>
            <a:r>
              <a:rPr lang="fr-CA" dirty="0"/>
              <a:t> in R. </a:t>
            </a:r>
            <a:r>
              <a:rPr lang="fr-CA" dirty="0" err="1"/>
              <a:t>Ecography</a:t>
            </a:r>
            <a:r>
              <a:rPr lang="fr-CA" dirty="0"/>
              <a:t> 42:1841–1849.</a:t>
            </a:r>
          </a:p>
          <a:p>
            <a:pPr>
              <a:spcBef>
                <a:spcPts val="0"/>
              </a:spcBef>
            </a:pPr>
            <a:endParaRPr lang="fr-CA" dirty="0"/>
          </a:p>
          <a:p>
            <a:pPr>
              <a:spcBef>
                <a:spcPts val="0"/>
              </a:spcBef>
            </a:pPr>
            <a:r>
              <a:rPr lang="fr-CA" b="1" u="sng" dirty="0" err="1"/>
              <a:t>NetLogo</a:t>
            </a:r>
            <a:endParaRPr lang="fr-CA" b="1" u="sng" dirty="0"/>
          </a:p>
          <a:p>
            <a:pPr>
              <a:spcBef>
                <a:spcPts val="0"/>
              </a:spcBef>
            </a:pPr>
            <a:r>
              <a:rPr lang="en-US" dirty="0" err="1" smtClean="0"/>
              <a:t>Wilensky</a:t>
            </a:r>
            <a:r>
              <a:rPr lang="en-US" dirty="0" smtClean="0"/>
              <a:t> </a:t>
            </a:r>
            <a:r>
              <a:rPr lang="en-US" dirty="0"/>
              <a:t>U. 1999. </a:t>
            </a:r>
            <a:r>
              <a:rPr lang="en-US" dirty="0" err="1"/>
              <a:t>NetLogo</a:t>
            </a:r>
            <a:r>
              <a:rPr lang="en-US" dirty="0"/>
              <a:t>. Center for Connected Learning and Computer-Based Modeling, Northwestern University, Evanston, IL. Available from http://ccl.northwestern.edu/netlogo/.</a:t>
            </a:r>
          </a:p>
          <a:p>
            <a:pPr>
              <a:spcBef>
                <a:spcPts val="0"/>
              </a:spcBef>
            </a:pPr>
            <a:endParaRPr lang="fr-CA" dirty="0"/>
          </a:p>
          <a:p>
            <a:pPr>
              <a:spcBef>
                <a:spcPts val="0"/>
              </a:spcBef>
            </a:pPr>
            <a:endParaRPr lang="fr-CA" dirty="0"/>
          </a:p>
        </p:txBody>
      </p:sp>
    </p:spTree>
    <p:extLst>
      <p:ext uri="{BB962C8B-B14F-4D97-AF65-F5344CB8AC3E}">
        <p14:creationId xmlns:p14="http://schemas.microsoft.com/office/powerpoint/2010/main" val="356372634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Forest model</a:t>
            </a:r>
            <a:endParaRPr lang="fr-CA" dirty="0"/>
          </a:p>
        </p:txBody>
      </p:sp>
      <p:sp>
        <p:nvSpPr>
          <p:cNvPr id="3" name="Espace réservé du contenu 2"/>
          <p:cNvSpPr>
            <a:spLocks noGrp="1"/>
          </p:cNvSpPr>
          <p:nvPr>
            <p:ph idx="1"/>
          </p:nvPr>
        </p:nvSpPr>
        <p:spPr>
          <a:xfrm>
            <a:off x="677334" y="2407719"/>
            <a:ext cx="8596668" cy="3880773"/>
          </a:xfrm>
        </p:spPr>
        <p:txBody>
          <a:bodyPr/>
          <a:lstStyle/>
          <a:p>
            <a:r>
              <a:rPr lang="en-US" dirty="0" smtClean="0"/>
              <a:t>Create a forest with trees</a:t>
            </a:r>
          </a:p>
          <a:p>
            <a:r>
              <a:rPr lang="en-US" dirty="0" smtClean="0"/>
              <a:t>Trees grow</a:t>
            </a:r>
          </a:p>
          <a:p>
            <a:r>
              <a:rPr lang="en-US" dirty="0" smtClean="0"/>
              <a:t>Some trees are cut</a:t>
            </a:r>
            <a:endParaRPr lang="fr-CA" dirty="0"/>
          </a:p>
        </p:txBody>
      </p:sp>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7334" y="1487144"/>
            <a:ext cx="866423" cy="671358"/>
          </a:xfrm>
          <a:prstGeom prst="rect">
            <a:avLst/>
          </a:prstGeom>
        </p:spPr>
      </p:pic>
    </p:spTree>
    <p:extLst>
      <p:ext uri="{BB962C8B-B14F-4D97-AF65-F5344CB8AC3E}">
        <p14:creationId xmlns:p14="http://schemas.microsoft.com/office/powerpoint/2010/main" val="370846198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Forest model - exercise</a:t>
            </a:r>
            <a:endParaRPr lang="fr-CA" dirty="0"/>
          </a:p>
        </p:txBody>
      </p:sp>
      <p:sp>
        <p:nvSpPr>
          <p:cNvPr id="3" name="Espace réservé du contenu 2"/>
          <p:cNvSpPr>
            <a:spLocks noGrp="1"/>
          </p:cNvSpPr>
          <p:nvPr>
            <p:ph idx="1"/>
          </p:nvPr>
        </p:nvSpPr>
        <p:spPr>
          <a:xfrm>
            <a:off x="677333" y="2375446"/>
            <a:ext cx="9424097" cy="3880773"/>
          </a:xfrm>
        </p:spPr>
        <p:txBody>
          <a:bodyPr/>
          <a:lstStyle/>
          <a:p>
            <a:r>
              <a:rPr lang="en-US" dirty="0" smtClean="0"/>
              <a:t>Create a forest representing 100 plots</a:t>
            </a:r>
          </a:p>
          <a:p>
            <a:pPr lvl="1"/>
            <a:r>
              <a:rPr lang="en-US" sz="1400" dirty="0">
                <a:latin typeface="Courier New" panose="02070309020205020404" pitchFamily="49" charset="0"/>
                <a:cs typeface="Courier New" panose="02070309020205020404" pitchFamily="49" charset="0"/>
              </a:rPr>
              <a:t>w1 &lt;- </a:t>
            </a:r>
            <a:r>
              <a:rPr lang="en-US" sz="1400" dirty="0" err="1">
                <a:latin typeface="Courier New" panose="02070309020205020404" pitchFamily="49" charset="0"/>
                <a:cs typeface="Courier New" panose="02070309020205020404" pitchFamily="49" charset="0"/>
              </a:rPr>
              <a:t>createWorld</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minPxcor</a:t>
            </a:r>
            <a:r>
              <a:rPr lang="en-US" sz="1400" dirty="0">
                <a:latin typeface="Courier New" panose="02070309020205020404" pitchFamily="49" charset="0"/>
                <a:cs typeface="Courier New" panose="02070309020205020404" pitchFamily="49" charset="0"/>
              </a:rPr>
              <a:t> = </a:t>
            </a:r>
            <a:r>
              <a:rPr lang="en-US" sz="1400" b="1" dirty="0">
                <a:latin typeface="Courier New" panose="02070309020205020404" pitchFamily="49" charset="0"/>
                <a:cs typeface="Courier New" panose="02070309020205020404" pitchFamily="49" charset="0"/>
              </a:rPr>
              <a:t>0</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maxPxcor</a:t>
            </a:r>
            <a:r>
              <a:rPr lang="en-US" sz="1400" dirty="0">
                <a:latin typeface="Courier New" panose="02070309020205020404" pitchFamily="49" charset="0"/>
                <a:cs typeface="Courier New" panose="02070309020205020404" pitchFamily="49" charset="0"/>
              </a:rPr>
              <a:t> = </a:t>
            </a:r>
            <a:r>
              <a:rPr lang="en-US" sz="1400" b="1" dirty="0" smtClean="0">
                <a:latin typeface="Courier New" panose="02070309020205020404" pitchFamily="49" charset="0"/>
                <a:cs typeface="Courier New" panose="02070309020205020404" pitchFamily="49" charset="0"/>
              </a:rPr>
              <a:t>9</a:t>
            </a:r>
            <a:r>
              <a:rPr lang="en-US" sz="1400" dirty="0" smtClean="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minPycor</a:t>
            </a:r>
            <a:r>
              <a:rPr lang="en-US" sz="1400" dirty="0">
                <a:latin typeface="Courier New" panose="02070309020205020404" pitchFamily="49" charset="0"/>
                <a:cs typeface="Courier New" panose="02070309020205020404" pitchFamily="49" charset="0"/>
              </a:rPr>
              <a:t> = </a:t>
            </a:r>
            <a:r>
              <a:rPr lang="en-US" sz="1400" b="1" dirty="0">
                <a:latin typeface="Courier New" panose="02070309020205020404" pitchFamily="49" charset="0"/>
                <a:cs typeface="Courier New" panose="02070309020205020404" pitchFamily="49" charset="0"/>
              </a:rPr>
              <a:t>0</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maxPycor</a:t>
            </a:r>
            <a:r>
              <a:rPr lang="en-US" sz="1400" dirty="0">
                <a:latin typeface="Courier New" panose="02070309020205020404" pitchFamily="49" charset="0"/>
                <a:cs typeface="Courier New" panose="02070309020205020404" pitchFamily="49" charset="0"/>
              </a:rPr>
              <a:t> = </a:t>
            </a:r>
            <a:r>
              <a:rPr lang="en-US" sz="1400" b="1" dirty="0" smtClean="0">
                <a:latin typeface="Courier New" panose="02070309020205020404" pitchFamily="49" charset="0"/>
                <a:cs typeface="Courier New" panose="02070309020205020404" pitchFamily="49" charset="0"/>
              </a:rPr>
              <a:t>9</a:t>
            </a:r>
            <a:r>
              <a:rPr lang="en-US" sz="1400" dirty="0" smtClean="0">
                <a:latin typeface="Courier New" panose="02070309020205020404" pitchFamily="49" charset="0"/>
                <a:cs typeface="Courier New" panose="02070309020205020404" pitchFamily="49" charset="0"/>
              </a:rPr>
              <a:t>)</a:t>
            </a:r>
          </a:p>
          <a:p>
            <a:pPr lvl="1"/>
            <a:r>
              <a:rPr lang="en-US" sz="1400" i="1" dirty="0">
                <a:latin typeface="Courier New" panose="02070309020205020404" pitchFamily="49" charset="0"/>
                <a:cs typeface="Courier New" panose="02070309020205020404" pitchFamily="49" charset="0"/>
              </a:rPr>
              <a:t>w1 &lt;- </a:t>
            </a:r>
            <a:r>
              <a:rPr lang="en-US" sz="1400" i="1" dirty="0" err="1">
                <a:latin typeface="Courier New" panose="02070309020205020404" pitchFamily="49" charset="0"/>
                <a:cs typeface="Courier New" panose="02070309020205020404" pitchFamily="49" charset="0"/>
              </a:rPr>
              <a:t>createWorld</a:t>
            </a:r>
            <a:r>
              <a:rPr lang="en-US" sz="1400" i="1" dirty="0">
                <a:latin typeface="Courier New" panose="02070309020205020404" pitchFamily="49" charset="0"/>
                <a:cs typeface="Courier New" panose="02070309020205020404" pitchFamily="49" charset="0"/>
              </a:rPr>
              <a:t>(</a:t>
            </a:r>
            <a:r>
              <a:rPr lang="en-US" sz="1400" i="1" dirty="0" err="1">
                <a:latin typeface="Courier New" panose="02070309020205020404" pitchFamily="49" charset="0"/>
                <a:cs typeface="Courier New" panose="02070309020205020404" pitchFamily="49" charset="0"/>
              </a:rPr>
              <a:t>minPxcor</a:t>
            </a:r>
            <a:r>
              <a:rPr lang="en-US" sz="1400" i="1" dirty="0">
                <a:latin typeface="Courier New" panose="02070309020205020404" pitchFamily="49" charset="0"/>
                <a:cs typeface="Courier New" panose="02070309020205020404" pitchFamily="49" charset="0"/>
              </a:rPr>
              <a:t> = </a:t>
            </a:r>
            <a:r>
              <a:rPr lang="en-US" sz="1400" b="1" i="1" dirty="0">
                <a:latin typeface="Courier New" panose="02070309020205020404" pitchFamily="49" charset="0"/>
                <a:cs typeface="Courier New" panose="02070309020205020404" pitchFamily="49" charset="0"/>
              </a:rPr>
              <a:t>0</a:t>
            </a:r>
            <a:r>
              <a:rPr lang="en-US" sz="1400" i="1" dirty="0">
                <a:latin typeface="Courier New" panose="02070309020205020404" pitchFamily="49" charset="0"/>
                <a:cs typeface="Courier New" panose="02070309020205020404" pitchFamily="49" charset="0"/>
              </a:rPr>
              <a:t>, </a:t>
            </a:r>
            <a:r>
              <a:rPr lang="en-US" sz="1400" i="1" dirty="0" err="1">
                <a:latin typeface="Courier New" panose="02070309020205020404" pitchFamily="49" charset="0"/>
                <a:cs typeface="Courier New" panose="02070309020205020404" pitchFamily="49" charset="0"/>
              </a:rPr>
              <a:t>maxPxcor</a:t>
            </a:r>
            <a:r>
              <a:rPr lang="en-US" sz="1400" i="1" dirty="0">
                <a:latin typeface="Courier New" panose="02070309020205020404" pitchFamily="49" charset="0"/>
                <a:cs typeface="Courier New" panose="02070309020205020404" pitchFamily="49" charset="0"/>
              </a:rPr>
              <a:t> = </a:t>
            </a:r>
            <a:r>
              <a:rPr lang="en-US" sz="1400" b="1" i="1" dirty="0" smtClean="0">
                <a:latin typeface="Courier New" panose="02070309020205020404" pitchFamily="49" charset="0"/>
                <a:cs typeface="Courier New" panose="02070309020205020404" pitchFamily="49" charset="0"/>
              </a:rPr>
              <a:t>1</a:t>
            </a:r>
            <a:r>
              <a:rPr lang="en-US" sz="1400" i="1" dirty="0" smtClean="0">
                <a:latin typeface="Courier New" panose="02070309020205020404" pitchFamily="49" charset="0"/>
                <a:cs typeface="Courier New" panose="02070309020205020404" pitchFamily="49" charset="0"/>
              </a:rPr>
              <a:t>, </a:t>
            </a:r>
            <a:r>
              <a:rPr lang="en-US" sz="1400" i="1" dirty="0" err="1">
                <a:latin typeface="Courier New" panose="02070309020205020404" pitchFamily="49" charset="0"/>
                <a:cs typeface="Courier New" panose="02070309020205020404" pitchFamily="49" charset="0"/>
              </a:rPr>
              <a:t>minPycor</a:t>
            </a:r>
            <a:r>
              <a:rPr lang="en-US" sz="1400" i="1" dirty="0">
                <a:latin typeface="Courier New" panose="02070309020205020404" pitchFamily="49" charset="0"/>
                <a:cs typeface="Courier New" panose="02070309020205020404" pitchFamily="49" charset="0"/>
              </a:rPr>
              <a:t> = </a:t>
            </a:r>
            <a:r>
              <a:rPr lang="en-US" sz="1400" b="1" i="1" dirty="0">
                <a:latin typeface="Courier New" panose="02070309020205020404" pitchFamily="49" charset="0"/>
                <a:cs typeface="Courier New" panose="02070309020205020404" pitchFamily="49" charset="0"/>
              </a:rPr>
              <a:t>0</a:t>
            </a:r>
            <a:r>
              <a:rPr lang="en-US" sz="1400" i="1" dirty="0">
                <a:latin typeface="Courier New" panose="02070309020205020404" pitchFamily="49" charset="0"/>
                <a:cs typeface="Courier New" panose="02070309020205020404" pitchFamily="49" charset="0"/>
              </a:rPr>
              <a:t>, </a:t>
            </a:r>
            <a:r>
              <a:rPr lang="en-US" sz="1400" i="1" dirty="0" err="1">
                <a:latin typeface="Courier New" panose="02070309020205020404" pitchFamily="49" charset="0"/>
                <a:cs typeface="Courier New" panose="02070309020205020404" pitchFamily="49" charset="0"/>
              </a:rPr>
              <a:t>maxPycor</a:t>
            </a:r>
            <a:r>
              <a:rPr lang="en-US" sz="1400" i="1" dirty="0">
                <a:latin typeface="Courier New" panose="02070309020205020404" pitchFamily="49" charset="0"/>
                <a:cs typeface="Courier New" panose="02070309020205020404" pitchFamily="49" charset="0"/>
              </a:rPr>
              <a:t> = </a:t>
            </a:r>
            <a:r>
              <a:rPr lang="en-US" sz="1400" b="1" i="1" dirty="0" smtClean="0">
                <a:latin typeface="Courier New" panose="02070309020205020404" pitchFamily="49" charset="0"/>
                <a:cs typeface="Courier New" panose="02070309020205020404" pitchFamily="49" charset="0"/>
              </a:rPr>
              <a:t>49</a:t>
            </a:r>
            <a:r>
              <a:rPr lang="en-US" sz="1400" i="1" dirty="0">
                <a:latin typeface="Courier New" panose="02070309020205020404" pitchFamily="49" charset="0"/>
                <a:cs typeface="Courier New" panose="02070309020205020404" pitchFamily="49" charset="0"/>
              </a:rPr>
              <a:t>)</a:t>
            </a:r>
          </a:p>
          <a:p>
            <a:pPr lvl="1"/>
            <a:r>
              <a:rPr lang="en-US" sz="1400" i="1" dirty="0">
                <a:latin typeface="Courier New" panose="02070309020205020404" pitchFamily="49" charset="0"/>
                <a:cs typeface="Courier New" panose="02070309020205020404" pitchFamily="49" charset="0"/>
              </a:rPr>
              <a:t>w1 &lt;- </a:t>
            </a:r>
            <a:r>
              <a:rPr lang="en-US" sz="1400" i="1" dirty="0" err="1">
                <a:latin typeface="Courier New" panose="02070309020205020404" pitchFamily="49" charset="0"/>
                <a:cs typeface="Courier New" panose="02070309020205020404" pitchFamily="49" charset="0"/>
              </a:rPr>
              <a:t>createWorld</a:t>
            </a:r>
            <a:r>
              <a:rPr lang="en-US" sz="1400" i="1" dirty="0">
                <a:latin typeface="Courier New" panose="02070309020205020404" pitchFamily="49" charset="0"/>
                <a:cs typeface="Courier New" panose="02070309020205020404" pitchFamily="49" charset="0"/>
              </a:rPr>
              <a:t>(</a:t>
            </a:r>
            <a:r>
              <a:rPr lang="en-US" sz="1400" i="1" dirty="0" err="1">
                <a:latin typeface="Courier New" panose="02070309020205020404" pitchFamily="49" charset="0"/>
                <a:cs typeface="Courier New" panose="02070309020205020404" pitchFamily="49" charset="0"/>
              </a:rPr>
              <a:t>minPxcor</a:t>
            </a:r>
            <a:r>
              <a:rPr lang="en-US" sz="1400" i="1" dirty="0">
                <a:latin typeface="Courier New" panose="02070309020205020404" pitchFamily="49" charset="0"/>
                <a:cs typeface="Courier New" panose="02070309020205020404" pitchFamily="49" charset="0"/>
              </a:rPr>
              <a:t> = </a:t>
            </a:r>
            <a:r>
              <a:rPr lang="en-US" sz="1400" b="1" i="1" dirty="0" smtClean="0">
                <a:latin typeface="Courier New" panose="02070309020205020404" pitchFamily="49" charset="0"/>
                <a:cs typeface="Courier New" panose="02070309020205020404" pitchFamily="49" charset="0"/>
              </a:rPr>
              <a:t>1</a:t>
            </a:r>
            <a:r>
              <a:rPr lang="en-US" sz="1400" i="1" dirty="0" smtClean="0">
                <a:latin typeface="Courier New" panose="02070309020205020404" pitchFamily="49" charset="0"/>
                <a:cs typeface="Courier New" panose="02070309020205020404" pitchFamily="49" charset="0"/>
              </a:rPr>
              <a:t>, </a:t>
            </a:r>
            <a:r>
              <a:rPr lang="en-US" sz="1400" i="1" dirty="0" err="1">
                <a:latin typeface="Courier New" panose="02070309020205020404" pitchFamily="49" charset="0"/>
                <a:cs typeface="Courier New" panose="02070309020205020404" pitchFamily="49" charset="0"/>
              </a:rPr>
              <a:t>maxPxcor</a:t>
            </a:r>
            <a:r>
              <a:rPr lang="en-US" sz="1400" i="1" dirty="0">
                <a:latin typeface="Courier New" panose="02070309020205020404" pitchFamily="49" charset="0"/>
                <a:cs typeface="Courier New" panose="02070309020205020404" pitchFamily="49" charset="0"/>
              </a:rPr>
              <a:t> = </a:t>
            </a:r>
            <a:r>
              <a:rPr lang="en-US" sz="1400" b="1" i="1" dirty="0" smtClean="0">
                <a:latin typeface="Courier New" panose="02070309020205020404" pitchFamily="49" charset="0"/>
                <a:cs typeface="Courier New" panose="02070309020205020404" pitchFamily="49" charset="0"/>
              </a:rPr>
              <a:t>4</a:t>
            </a:r>
            <a:r>
              <a:rPr lang="en-US" sz="1400" i="1" dirty="0" smtClean="0">
                <a:latin typeface="Courier New" panose="02070309020205020404" pitchFamily="49" charset="0"/>
                <a:cs typeface="Courier New" panose="02070309020205020404" pitchFamily="49" charset="0"/>
              </a:rPr>
              <a:t>, </a:t>
            </a:r>
            <a:r>
              <a:rPr lang="en-US" sz="1400" i="1" dirty="0" err="1">
                <a:latin typeface="Courier New" panose="02070309020205020404" pitchFamily="49" charset="0"/>
                <a:cs typeface="Courier New" panose="02070309020205020404" pitchFamily="49" charset="0"/>
              </a:rPr>
              <a:t>minPycor</a:t>
            </a:r>
            <a:r>
              <a:rPr lang="en-US" sz="1400" i="1" dirty="0">
                <a:latin typeface="Courier New" panose="02070309020205020404" pitchFamily="49" charset="0"/>
                <a:cs typeface="Courier New" panose="02070309020205020404" pitchFamily="49" charset="0"/>
              </a:rPr>
              <a:t> = </a:t>
            </a:r>
            <a:r>
              <a:rPr lang="en-US" sz="1400" b="1" i="1" dirty="0">
                <a:latin typeface="Courier New" panose="02070309020205020404" pitchFamily="49" charset="0"/>
                <a:cs typeface="Courier New" panose="02070309020205020404" pitchFamily="49" charset="0"/>
              </a:rPr>
              <a:t>0</a:t>
            </a:r>
            <a:r>
              <a:rPr lang="en-US" sz="1400" i="1" dirty="0">
                <a:latin typeface="Courier New" panose="02070309020205020404" pitchFamily="49" charset="0"/>
                <a:cs typeface="Courier New" panose="02070309020205020404" pitchFamily="49" charset="0"/>
              </a:rPr>
              <a:t>, </a:t>
            </a:r>
            <a:r>
              <a:rPr lang="en-US" sz="1400" i="1" dirty="0" err="1">
                <a:latin typeface="Courier New" panose="02070309020205020404" pitchFamily="49" charset="0"/>
                <a:cs typeface="Courier New" panose="02070309020205020404" pitchFamily="49" charset="0"/>
              </a:rPr>
              <a:t>maxPycor</a:t>
            </a:r>
            <a:r>
              <a:rPr lang="en-US" sz="1400" i="1" dirty="0">
                <a:latin typeface="Courier New" panose="02070309020205020404" pitchFamily="49" charset="0"/>
                <a:cs typeface="Courier New" panose="02070309020205020404" pitchFamily="49" charset="0"/>
              </a:rPr>
              <a:t> = </a:t>
            </a:r>
            <a:r>
              <a:rPr lang="en-US" sz="1400" b="1" i="1" dirty="0" smtClean="0">
                <a:latin typeface="Courier New" panose="02070309020205020404" pitchFamily="49" charset="0"/>
                <a:cs typeface="Courier New" panose="02070309020205020404" pitchFamily="49" charset="0"/>
              </a:rPr>
              <a:t>24</a:t>
            </a:r>
            <a:r>
              <a:rPr lang="en-US" sz="1400" i="1" dirty="0" smtClean="0">
                <a:latin typeface="Courier New" panose="02070309020205020404" pitchFamily="49" charset="0"/>
                <a:cs typeface="Courier New" panose="02070309020205020404" pitchFamily="49" charset="0"/>
              </a:rPr>
              <a:t>)</a:t>
            </a:r>
            <a:endParaRPr lang="en-US" sz="1400" i="1" dirty="0">
              <a:latin typeface="Courier New" panose="02070309020205020404" pitchFamily="49" charset="0"/>
              <a:cs typeface="Courier New" panose="02070309020205020404" pitchFamily="49" charset="0"/>
            </a:endParaRPr>
          </a:p>
          <a:p>
            <a:pPr lvl="1"/>
            <a:r>
              <a:rPr lang="en-US" sz="1400" dirty="0">
                <a:solidFill>
                  <a:schemeClr val="tx1"/>
                </a:solidFill>
                <a:latin typeface="Courier New" panose="02070309020205020404" pitchFamily="49" charset="0"/>
                <a:cs typeface="Courier New" panose="02070309020205020404" pitchFamily="49" charset="0"/>
              </a:rPr>
              <a:t>w1 &lt;- </a:t>
            </a:r>
            <a:r>
              <a:rPr lang="en-US" sz="1400" dirty="0" err="1">
                <a:solidFill>
                  <a:schemeClr val="tx1"/>
                </a:solidFill>
                <a:latin typeface="Courier New" panose="02070309020205020404" pitchFamily="49" charset="0"/>
                <a:cs typeface="Courier New" panose="02070309020205020404" pitchFamily="49" charset="0"/>
              </a:rPr>
              <a:t>NLset</a:t>
            </a:r>
            <a:r>
              <a:rPr lang="en-US" sz="1400" dirty="0">
                <a:solidFill>
                  <a:schemeClr val="tx1"/>
                </a:solidFill>
                <a:latin typeface="Courier New" panose="02070309020205020404" pitchFamily="49" charset="0"/>
                <a:cs typeface="Courier New" panose="02070309020205020404" pitchFamily="49" charset="0"/>
              </a:rPr>
              <a:t>(world = w1, agents = patches(w1), </a:t>
            </a:r>
            <a:r>
              <a:rPr lang="en-US" sz="1400" dirty="0" err="1">
                <a:solidFill>
                  <a:schemeClr val="tx1"/>
                </a:solidFill>
                <a:latin typeface="Courier New" panose="02070309020205020404" pitchFamily="49" charset="0"/>
                <a:cs typeface="Courier New" panose="02070309020205020404" pitchFamily="49" charset="0"/>
              </a:rPr>
              <a:t>val</a:t>
            </a:r>
            <a:r>
              <a:rPr lang="en-US" sz="1400" dirty="0">
                <a:solidFill>
                  <a:schemeClr val="tx1"/>
                </a:solidFill>
                <a:latin typeface="Courier New" panose="02070309020205020404" pitchFamily="49" charset="0"/>
                <a:cs typeface="Courier New" panose="02070309020205020404" pitchFamily="49" charset="0"/>
              </a:rPr>
              <a:t> = sample(x = 1:10, size = </a:t>
            </a:r>
            <a:r>
              <a:rPr lang="en-US" sz="1400" b="1" dirty="0" smtClean="0">
                <a:solidFill>
                  <a:schemeClr val="tx1"/>
                </a:solidFill>
                <a:latin typeface="Courier New" panose="02070309020205020404" pitchFamily="49" charset="0"/>
                <a:cs typeface="Courier New" panose="02070309020205020404" pitchFamily="49" charset="0"/>
              </a:rPr>
              <a:t>100</a:t>
            </a:r>
            <a:r>
              <a:rPr lang="en-US" sz="1400" dirty="0" smtClean="0">
                <a:solidFill>
                  <a:schemeClr val="tx1"/>
                </a:solidFill>
                <a:latin typeface="Courier New" panose="02070309020205020404" pitchFamily="49" charset="0"/>
                <a:cs typeface="Courier New" panose="02070309020205020404" pitchFamily="49" charset="0"/>
              </a:rPr>
              <a:t>, </a:t>
            </a:r>
            <a:r>
              <a:rPr lang="en-US" sz="1400" dirty="0">
                <a:solidFill>
                  <a:schemeClr val="tx1"/>
                </a:solidFill>
                <a:latin typeface="Courier New" panose="02070309020205020404" pitchFamily="49" charset="0"/>
                <a:cs typeface="Courier New" panose="02070309020205020404" pitchFamily="49" charset="0"/>
              </a:rPr>
              <a:t>replace = TRUE</a:t>
            </a:r>
            <a:r>
              <a:rPr lang="en-US" sz="1400" dirty="0" smtClean="0">
                <a:solidFill>
                  <a:schemeClr val="tx1"/>
                </a:solidFill>
                <a:latin typeface="Courier New" panose="02070309020205020404" pitchFamily="49" charset="0"/>
                <a:cs typeface="Courier New" panose="02070309020205020404" pitchFamily="49" charset="0"/>
              </a:rPr>
              <a:t>))</a:t>
            </a:r>
          </a:p>
          <a:p>
            <a:r>
              <a:rPr lang="en-US" dirty="0" smtClean="0"/>
              <a:t>Trees grow by doubling their age</a:t>
            </a:r>
          </a:p>
          <a:p>
            <a:pPr lvl="1"/>
            <a:r>
              <a:rPr lang="en-US" sz="1400" dirty="0" err="1">
                <a:latin typeface="Courier New" panose="02070309020205020404" pitchFamily="49" charset="0"/>
                <a:cs typeface="Courier New" panose="02070309020205020404" pitchFamily="49" charset="0"/>
              </a:rPr>
              <a:t>newAgeTrees</a:t>
            </a:r>
            <a:r>
              <a:rPr lang="en-US" sz="1400" dirty="0">
                <a:latin typeface="Courier New" panose="02070309020205020404" pitchFamily="49" charset="0"/>
                <a:cs typeface="Courier New" panose="02070309020205020404" pitchFamily="49" charset="0"/>
              </a:rPr>
              <a:t> &lt;- </a:t>
            </a:r>
            <a:r>
              <a:rPr lang="en-US" sz="1400" dirty="0" err="1">
                <a:latin typeface="Courier New" panose="02070309020205020404" pitchFamily="49" charset="0"/>
                <a:cs typeface="Courier New" panose="02070309020205020404" pitchFamily="49" charset="0"/>
              </a:rPr>
              <a:t>ageTrees</a:t>
            </a:r>
            <a:r>
              <a:rPr lang="en-US" sz="1400" dirty="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ageTrees</a:t>
            </a:r>
            <a:endParaRPr lang="en-US" sz="1400" b="1" dirty="0" smtClean="0">
              <a:latin typeface="Courier New" panose="02070309020205020404" pitchFamily="49" charset="0"/>
              <a:cs typeface="Courier New" panose="02070309020205020404" pitchFamily="49" charset="0"/>
            </a:endParaRPr>
          </a:p>
          <a:p>
            <a:pPr lvl="1"/>
            <a:r>
              <a:rPr lang="en-US" sz="1400" i="1" dirty="0" err="1">
                <a:latin typeface="Courier New" panose="02070309020205020404" pitchFamily="49" charset="0"/>
                <a:cs typeface="Courier New" panose="02070309020205020404" pitchFamily="49" charset="0"/>
              </a:rPr>
              <a:t>newAgeTrees</a:t>
            </a:r>
            <a:r>
              <a:rPr lang="en-US" sz="1400" i="1" dirty="0">
                <a:latin typeface="Courier New" panose="02070309020205020404" pitchFamily="49" charset="0"/>
                <a:cs typeface="Courier New" panose="02070309020205020404" pitchFamily="49" charset="0"/>
              </a:rPr>
              <a:t> &lt;- </a:t>
            </a:r>
            <a:r>
              <a:rPr lang="en-US" sz="1400" i="1" dirty="0" err="1">
                <a:latin typeface="Courier New" panose="02070309020205020404" pitchFamily="49" charset="0"/>
                <a:cs typeface="Courier New" panose="02070309020205020404" pitchFamily="49" charset="0"/>
              </a:rPr>
              <a:t>ageTrees</a:t>
            </a:r>
            <a:r>
              <a:rPr lang="en-US" sz="1400" i="1" dirty="0">
                <a:latin typeface="Courier New" panose="02070309020205020404" pitchFamily="49" charset="0"/>
                <a:cs typeface="Courier New" panose="02070309020205020404" pitchFamily="49" charset="0"/>
              </a:rPr>
              <a:t> </a:t>
            </a:r>
            <a:r>
              <a:rPr lang="en-US" sz="1400" b="1" i="1" dirty="0" smtClean="0">
                <a:latin typeface="Courier New" panose="02070309020205020404" pitchFamily="49" charset="0"/>
                <a:cs typeface="Courier New" panose="02070309020205020404" pitchFamily="49" charset="0"/>
              </a:rPr>
              <a:t>* 2</a:t>
            </a:r>
            <a:endParaRPr lang="en-US" sz="1400" b="1" dirty="0" smtClean="0">
              <a:latin typeface="Courier New" panose="02070309020205020404" pitchFamily="49" charset="0"/>
              <a:cs typeface="Courier New" panose="02070309020205020404" pitchFamily="49" charset="0"/>
            </a:endParaRPr>
          </a:p>
          <a:p>
            <a:r>
              <a:rPr lang="en-US" dirty="0" smtClean="0"/>
              <a:t>Cut the first 5 trees</a:t>
            </a:r>
          </a:p>
          <a:p>
            <a:pPr lvl="1"/>
            <a:r>
              <a:rPr lang="en-US" sz="1400" dirty="0" err="1">
                <a:latin typeface="Courier New" panose="02070309020205020404" pitchFamily="49" charset="0"/>
                <a:cs typeface="Courier New" panose="02070309020205020404" pitchFamily="49" charset="0"/>
              </a:rPr>
              <a:t>cutTrees</a:t>
            </a:r>
            <a:r>
              <a:rPr lang="en-US" sz="1400" dirty="0">
                <a:latin typeface="Courier New" panose="02070309020205020404" pitchFamily="49" charset="0"/>
                <a:cs typeface="Courier New" panose="02070309020205020404" pitchFamily="49" charset="0"/>
              </a:rPr>
              <a:t> &lt;- </a:t>
            </a:r>
            <a:r>
              <a:rPr lang="en-US" sz="1400" b="1" dirty="0" smtClean="0">
                <a:latin typeface="Courier New" panose="02070309020205020404" pitchFamily="49" charset="0"/>
                <a:cs typeface="Courier New" panose="02070309020205020404" pitchFamily="49" charset="0"/>
              </a:rPr>
              <a:t>patches(w1)[1:5,]</a:t>
            </a:r>
            <a:endParaRPr lang="en-US" sz="1400" b="1" dirty="0">
              <a:latin typeface="Courier New" panose="02070309020205020404" pitchFamily="49" charset="0"/>
              <a:cs typeface="Courier New" panose="02070309020205020404" pitchFamily="49" charset="0"/>
            </a:endParaRPr>
          </a:p>
          <a:p>
            <a:pPr lvl="1"/>
            <a:endParaRPr lang="fr-CA" dirty="0"/>
          </a:p>
        </p:txBody>
      </p:sp>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7333" y="1484953"/>
            <a:ext cx="866423" cy="671358"/>
          </a:xfrm>
          <a:prstGeom prst="rect">
            <a:avLst/>
          </a:prstGeom>
        </p:spPr>
      </p:pic>
    </p:spTree>
    <p:extLst>
      <p:ext uri="{BB962C8B-B14F-4D97-AF65-F5344CB8AC3E}">
        <p14:creationId xmlns:p14="http://schemas.microsoft.com/office/powerpoint/2010/main" val="851571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Population model</a:t>
            </a:r>
            <a:endParaRPr lang="fr-CA" dirty="0"/>
          </a:p>
        </p:txBody>
      </p:sp>
      <p:sp>
        <p:nvSpPr>
          <p:cNvPr id="3" name="Espace réservé du contenu 2"/>
          <p:cNvSpPr>
            <a:spLocks noGrp="1"/>
          </p:cNvSpPr>
          <p:nvPr>
            <p:ph idx="1"/>
          </p:nvPr>
        </p:nvSpPr>
        <p:spPr>
          <a:xfrm>
            <a:off x="677334" y="2429531"/>
            <a:ext cx="8596668" cy="3880773"/>
          </a:xfrm>
        </p:spPr>
        <p:txBody>
          <a:bodyPr/>
          <a:lstStyle/>
          <a:p>
            <a:r>
              <a:rPr lang="en-US" dirty="0" smtClean="0"/>
              <a:t>Create a population of turtles</a:t>
            </a:r>
          </a:p>
          <a:p>
            <a:r>
              <a:rPr lang="en-US" dirty="0" smtClean="0"/>
              <a:t>Move the turtles around</a:t>
            </a:r>
          </a:p>
          <a:p>
            <a:r>
              <a:rPr lang="en-US" dirty="0" smtClean="0"/>
              <a:t>Turtles age</a:t>
            </a:r>
          </a:p>
          <a:p>
            <a:r>
              <a:rPr lang="en-US" dirty="0" smtClean="0"/>
              <a:t>Some reproduce</a:t>
            </a:r>
          </a:p>
          <a:p>
            <a:r>
              <a:rPr lang="en-US" dirty="0" smtClean="0"/>
              <a:t>Some die</a:t>
            </a:r>
            <a:endParaRPr lang="fr-CA" dirty="0"/>
          </a:p>
        </p:txBody>
      </p:sp>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7334" y="1489231"/>
            <a:ext cx="866423" cy="671358"/>
          </a:xfrm>
          <a:prstGeom prst="rect">
            <a:avLst/>
          </a:prstGeom>
        </p:spPr>
      </p:pic>
    </p:spTree>
    <p:extLst>
      <p:ext uri="{BB962C8B-B14F-4D97-AF65-F5344CB8AC3E}">
        <p14:creationId xmlns:p14="http://schemas.microsoft.com/office/powerpoint/2010/main" val="1476179733"/>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te">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1957</TotalTime>
  <Words>5289</Words>
  <Application>Microsoft Office PowerPoint</Application>
  <PresentationFormat>Grand écran</PresentationFormat>
  <Paragraphs>793</Paragraphs>
  <Slides>61</Slides>
  <Notes>0</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61</vt:i4>
      </vt:variant>
    </vt:vector>
  </HeadingPairs>
  <TitlesOfParts>
    <vt:vector size="69" baseType="lpstr">
      <vt:lpstr>Arial</vt:lpstr>
      <vt:lpstr>Courier New</vt:lpstr>
      <vt:lpstr>Lucida Console</vt:lpstr>
      <vt:lpstr>Times New Roman</vt:lpstr>
      <vt:lpstr>Trebuchet MS</vt:lpstr>
      <vt:lpstr>Wingdings</vt:lpstr>
      <vt:lpstr>Wingdings 3</vt:lpstr>
      <vt:lpstr>Facette</vt:lpstr>
      <vt:lpstr>Individual-based models &amp; Spatially explicit individual-based models with NetLogoR</vt:lpstr>
      <vt:lpstr>NetLogoR</vt:lpstr>
      <vt:lpstr>What is NetLogoR?</vt:lpstr>
      <vt:lpstr>Why NetLogoR?</vt:lpstr>
      <vt:lpstr>NetLogoR</vt:lpstr>
      <vt:lpstr>Let’s start coding some IBM</vt:lpstr>
      <vt:lpstr>Forest model</vt:lpstr>
      <vt:lpstr>Forest model - exercise</vt:lpstr>
      <vt:lpstr>Population model</vt:lpstr>
      <vt:lpstr>Population model - exercise</vt:lpstr>
      <vt:lpstr>Population model - exercise</vt:lpstr>
      <vt:lpstr>NetLogoR in details</vt:lpstr>
      <vt:lpstr>NetLogoR</vt:lpstr>
      <vt:lpstr>Main steps to build a model with NetLogoR</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 exercise </vt:lpstr>
      <vt:lpstr>R classes for the landscape: worldMatrix and worldArray - exercise </vt:lpstr>
      <vt:lpstr>R class for the mobile agents: agentMatrix</vt:lpstr>
      <vt:lpstr>R class for the mobile agents: agentMatrix</vt:lpstr>
      <vt:lpstr>R class for the mobile agents: agentMatrix</vt:lpstr>
      <vt:lpstr>R class for the mobile agents: agentMatrix - exercise</vt:lpstr>
      <vt:lpstr>R class for the mobile agents: agentMatrix - exercise</vt:lpstr>
      <vt:lpstr>Agents: turtles or patches</vt:lpstr>
      <vt:lpstr>Agentset</vt:lpstr>
      <vt:lpstr>Agentset for turtles</vt:lpstr>
      <vt:lpstr>Functions</vt:lpstr>
      <vt:lpstr>Functions</vt:lpstr>
      <vt:lpstr>Functions</vt:lpstr>
      <vt:lpstr>Functions</vt:lpstr>
      <vt:lpstr>Functions</vt:lpstr>
      <vt:lpstr>Functions</vt:lpstr>
      <vt:lpstr>Functions</vt:lpstr>
      <vt:lpstr>NetLogoR</vt:lpstr>
      <vt:lpstr>Butterfly hilltopping</vt:lpstr>
      <vt:lpstr>Butterfly hilltopping = IBM</vt:lpstr>
      <vt:lpstr>Butterfly hilltopping = SE-IBM</vt:lpstr>
      <vt:lpstr>Butterfly hilltopping</vt:lpstr>
      <vt:lpstr>Butterfly hilltopping</vt:lpstr>
      <vt:lpstr>Butterfly hilltopping</vt:lpstr>
      <vt:lpstr>Butterfly hilltopping</vt:lpstr>
      <vt:lpstr>Butterfly hilltopping</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Butterfly hilltopping - exercise</vt:lpstr>
      <vt:lpstr>Butterfly hilltopping - exercise</vt:lpstr>
      <vt:lpstr>NetLogoR A more complex model</vt:lpstr>
      <vt:lpstr>Wolf Sheep Predation</vt:lpstr>
      <vt:lpstr>Présentation PowerPoint</vt:lpstr>
      <vt:lpstr>Présentation PowerPoint</vt:lpstr>
      <vt:lpstr>Wolf Sheep Predation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Spatially explicit individual-based modelling (SE-IBM) with NetLogoR</dc:title>
  <dc:creator>Sarah BAUDUIN</dc:creator>
  <cp:lastModifiedBy>Sarah BAUDUIN</cp:lastModifiedBy>
  <cp:revision>159</cp:revision>
  <dcterms:created xsi:type="dcterms:W3CDTF">2020-11-20T15:15:45Z</dcterms:created>
  <dcterms:modified xsi:type="dcterms:W3CDTF">2021-03-30T15:06:56Z</dcterms:modified>
</cp:coreProperties>
</file>

<file path=docProps/thumbnail.jpeg>
</file>